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49"/>
  </p:notesMasterIdLst>
  <p:sldIdLst>
    <p:sldId id="256" r:id="rId2"/>
    <p:sldId id="283" r:id="rId3"/>
    <p:sldId id="296" r:id="rId4"/>
    <p:sldId id="257" r:id="rId5"/>
    <p:sldId id="263" r:id="rId6"/>
    <p:sldId id="264" r:id="rId7"/>
    <p:sldId id="297" r:id="rId8"/>
    <p:sldId id="265" r:id="rId9"/>
    <p:sldId id="271" r:id="rId10"/>
    <p:sldId id="267" r:id="rId11"/>
    <p:sldId id="272" r:id="rId12"/>
    <p:sldId id="269" r:id="rId13"/>
    <p:sldId id="270" r:id="rId14"/>
    <p:sldId id="284" r:id="rId15"/>
    <p:sldId id="266" r:id="rId16"/>
    <p:sldId id="299" r:id="rId17"/>
    <p:sldId id="258" r:id="rId18"/>
    <p:sldId id="259" r:id="rId19"/>
    <p:sldId id="273" r:id="rId20"/>
    <p:sldId id="260" r:id="rId21"/>
    <p:sldId id="274" r:id="rId22"/>
    <p:sldId id="285" r:id="rId23"/>
    <p:sldId id="286" r:id="rId24"/>
    <p:sldId id="262" r:id="rId25"/>
    <p:sldId id="287" r:id="rId26"/>
    <p:sldId id="288" r:id="rId27"/>
    <p:sldId id="289" r:id="rId28"/>
    <p:sldId id="290" r:id="rId29"/>
    <p:sldId id="291" r:id="rId30"/>
    <p:sldId id="293" r:id="rId31"/>
    <p:sldId id="275" r:id="rId32"/>
    <p:sldId id="276" r:id="rId33"/>
    <p:sldId id="292" r:id="rId34"/>
    <p:sldId id="277" r:id="rId35"/>
    <p:sldId id="278" r:id="rId36"/>
    <p:sldId id="280" r:id="rId37"/>
    <p:sldId id="304" r:id="rId38"/>
    <p:sldId id="305" r:id="rId39"/>
    <p:sldId id="295" r:id="rId40"/>
    <p:sldId id="281" r:id="rId41"/>
    <p:sldId id="282" r:id="rId42"/>
    <p:sldId id="301" r:id="rId43"/>
    <p:sldId id="261" r:id="rId44"/>
    <p:sldId id="302" r:id="rId45"/>
    <p:sldId id="303" r:id="rId46"/>
    <p:sldId id="300" r:id="rId47"/>
    <p:sldId id="298"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ndazzo, Geralyn" initials="RG" lastIdx="25" clrIdx="0">
    <p:extLst>
      <p:ext uri="{19B8F6BF-5375-455C-9EA6-DF929625EA0E}">
        <p15:presenceInfo xmlns:p15="http://schemas.microsoft.com/office/powerpoint/2012/main" userId="S-1-5-21-1338325200-504760778-2079600828-25430" providerId="AD"/>
      </p:ext>
    </p:extLst>
  </p:cmAuthor>
  <p:cmAuthor id="2" name="Dawn Hawkins Johnson" initials="DHJ" lastIdx="3" clrIdx="1">
    <p:extLst>
      <p:ext uri="{19B8F6BF-5375-455C-9EA6-DF929625EA0E}">
        <p15:presenceInfo xmlns:p15="http://schemas.microsoft.com/office/powerpoint/2012/main" userId="Dawn Hawkins Johnson" providerId="None"/>
      </p:ext>
    </p:extLst>
  </p:cmAuthor>
  <p:cmAuthor id="3" name="Ferket Advisory" initials="FA" lastIdx="35" clrIdx="2">
    <p:extLst>
      <p:ext uri="{19B8F6BF-5375-455C-9EA6-DF929625EA0E}">
        <p15:presenceInfo xmlns:p15="http://schemas.microsoft.com/office/powerpoint/2012/main" userId="Ferket Advisor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07" d="100"/>
          <a:sy n="107" d="100"/>
        </p:scale>
        <p:origin x="138" y="22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433E28-2312-4914-9B49-42D058FEB859}" type="datetimeFigureOut">
              <a:rPr lang="en-US" smtClean="0"/>
              <a:t>3/3/2020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89F1A1-AAA4-4D02-9906-C042EFD39004}" type="slidenum">
              <a:rPr lang="en-US" smtClean="0"/>
              <a:t>‹#›</a:t>
            </a:fld>
            <a:endParaRPr lang="en-US"/>
          </a:p>
        </p:txBody>
      </p:sp>
    </p:spTree>
    <p:extLst>
      <p:ext uri="{BB962C8B-B14F-4D97-AF65-F5344CB8AC3E}">
        <p14:creationId xmlns:p14="http://schemas.microsoft.com/office/powerpoint/2010/main" val="779328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 lee porter citation</a:t>
            </a:r>
          </a:p>
        </p:txBody>
      </p:sp>
      <p:sp>
        <p:nvSpPr>
          <p:cNvPr id="4" name="Slide Number Placeholder 3"/>
          <p:cNvSpPr>
            <a:spLocks noGrp="1"/>
          </p:cNvSpPr>
          <p:nvPr>
            <p:ph type="sldNum" sz="quarter" idx="5"/>
          </p:nvPr>
        </p:nvSpPr>
        <p:spPr/>
        <p:txBody>
          <a:bodyPr/>
          <a:lstStyle/>
          <a:p>
            <a:fld id="{97275E8F-5571-4089-AB64-222178F9B57C}" type="slidenum">
              <a:rPr lang="en-US" smtClean="0"/>
              <a:t>5</a:t>
            </a:fld>
            <a:endParaRPr lang="en-US"/>
          </a:p>
        </p:txBody>
      </p:sp>
    </p:spTree>
    <p:extLst>
      <p:ext uri="{BB962C8B-B14F-4D97-AF65-F5344CB8AC3E}">
        <p14:creationId xmlns:p14="http://schemas.microsoft.com/office/powerpoint/2010/main" val="3566210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pPr marL="152400" marR="0" lvl="1" indent="0" algn="l" defTabSz="914400" rtl="0" eaLnBrk="1" fontAlgn="auto" latinLnBrk="0" hangingPunct="1">
              <a:lnSpc>
                <a:spcPct val="100000"/>
              </a:lnSpc>
              <a:spcBef>
                <a:spcPts val="0"/>
              </a:spcBef>
              <a:spcAft>
                <a:spcPts val="0"/>
              </a:spcAft>
              <a:buClr>
                <a:schemeClr val="dk1"/>
              </a:buClr>
              <a:buSzPts val="1200"/>
              <a:buFont typeface="Calibri"/>
              <a:buChar char="●"/>
              <a:tabLst/>
              <a:defRPr/>
            </a:pPr>
            <a:endParaRPr lang="en-US" altLang="en-US" sz="2900" dirty="0">
              <a:solidFill>
                <a:schemeClr val="dk1"/>
              </a:solidFill>
              <a:ea typeface="Calibri"/>
              <a:cs typeface="Calibri"/>
              <a:sym typeface="Calibri"/>
            </a:endParaRPr>
          </a:p>
          <a:p>
            <a:pPr marL="228600" indent="-228600">
              <a:buFont typeface="Wingdings" panose="05000000000000000000" pitchFamily="2" charset="2"/>
              <a:buChar char="q"/>
            </a:pPr>
            <a:r>
              <a:rPr lang="en-US" sz="3300" b="1" dirty="0"/>
              <a:t>Healthy lives: </a:t>
            </a:r>
            <a:r>
              <a:rPr lang="en-US" sz="3300" dirty="0"/>
              <a:t>The U.S. does poorly, ranking last on infant mortality and on deaths that were potentially preventable with timely access to effective health care and second-to-last on healthy life expectancy at age 60. (Schneider, </a:t>
            </a:r>
            <a:r>
              <a:rPr lang="en-US" sz="3300" dirty="0" err="1"/>
              <a:t>etal</a:t>
            </a:r>
            <a:r>
              <a:rPr lang="en-US" sz="3300" dirty="0"/>
              <a:t>, 2017)</a:t>
            </a:r>
          </a:p>
          <a:p>
            <a:pPr marL="228600" indent="-228600">
              <a:buFont typeface="Wingdings" panose="05000000000000000000" pitchFamily="2" charset="2"/>
              <a:buChar char="q"/>
              <a:defRPr/>
            </a:pPr>
            <a:r>
              <a:rPr lang="en-US" sz="3300" b="1" dirty="0"/>
              <a:t>Access to care: </a:t>
            </a:r>
            <a:r>
              <a:rPr lang="en-US" sz="3300" dirty="0"/>
              <a:t>People in the U.S. have the hardest time affording the health care they need. The U.S. ranks last on every measure of cost-related access. More than one-third (37%) of U.S. adults reported forgoing a recommended test, treatment, or follow-up care because of cost. (Schneider, </a:t>
            </a:r>
            <a:r>
              <a:rPr lang="en-US" sz="3300" dirty="0" err="1"/>
              <a:t>etal</a:t>
            </a:r>
            <a:r>
              <a:rPr lang="en-US" sz="3300" dirty="0"/>
              <a:t>, 2017; Conwell and Cohen, 2002)</a:t>
            </a:r>
          </a:p>
          <a:p>
            <a:pPr marL="228600" indent="-228600">
              <a:buFont typeface="Wingdings" panose="05000000000000000000" pitchFamily="2" charset="2"/>
              <a:buChar char="q"/>
              <a:defRPr/>
            </a:pPr>
            <a:r>
              <a:rPr lang="en-US" sz="3300" b="1" dirty="0"/>
              <a:t>Health care quality:</a:t>
            </a:r>
            <a:r>
              <a:rPr lang="en-US" sz="3300" dirty="0"/>
              <a:t> The U.S ranks in the middle</a:t>
            </a:r>
            <a:r>
              <a:rPr lang="en-US" sz="3300" b="1" dirty="0"/>
              <a:t>. </a:t>
            </a:r>
            <a:r>
              <a:rPr lang="en-US" sz="3300" dirty="0"/>
              <a:t>On two of four measures of quality—effective care and patient-centered care—the U.S. ranks near the top (3rd and 4th of 11 countries, respectively), but it does not perform as well providing safe or coordinated care. (Schneider, </a:t>
            </a:r>
            <a:r>
              <a:rPr lang="en-US" sz="3300" dirty="0" err="1"/>
              <a:t>etal</a:t>
            </a:r>
            <a:r>
              <a:rPr lang="en-US" sz="3300" dirty="0"/>
              <a:t>, 2017)</a:t>
            </a:r>
          </a:p>
          <a:p>
            <a:pPr marL="228600" indent="-228600">
              <a:buFont typeface="Wingdings" panose="05000000000000000000" pitchFamily="2" charset="2"/>
              <a:buChar char="q"/>
              <a:defRPr/>
            </a:pPr>
            <a:r>
              <a:rPr lang="en-US" sz="3300" b="1" dirty="0"/>
              <a:t>Efficiency</a:t>
            </a:r>
            <a:r>
              <a:rPr lang="en-US" sz="3300" dirty="0"/>
              <a:t>: The U.S ranks last,</a:t>
            </a:r>
            <a:r>
              <a:rPr lang="en-US" sz="3300" b="1" dirty="0"/>
              <a:t> </a:t>
            </a:r>
            <a:r>
              <a:rPr lang="en-US" sz="3300" dirty="0"/>
              <a:t>due to low marks on the time and dollars spent dealing with insurance administration, lack of communication among health care providers, and duplicative medical testing. Forty percent of U.S. adults who had visited an emergency room reported they could have been treated by a regular doctor, had one been available. This is more than double the rate of patients in the U.K. (16%). (Schneider, </a:t>
            </a:r>
            <a:r>
              <a:rPr lang="en-US" sz="3300" dirty="0" err="1"/>
              <a:t>etal</a:t>
            </a:r>
            <a:r>
              <a:rPr lang="en-US" sz="3300" dirty="0"/>
              <a:t>, 2017)</a:t>
            </a:r>
          </a:p>
          <a:p>
            <a:pPr marL="228600" indent="-228600">
              <a:buFont typeface="Wingdings" panose="05000000000000000000" pitchFamily="2" charset="2"/>
              <a:buChar char="q"/>
              <a:defRPr/>
            </a:pPr>
            <a:r>
              <a:rPr lang="en-US" sz="3300" b="1" dirty="0"/>
              <a:t>Equity:</a:t>
            </a:r>
            <a:r>
              <a:rPr lang="en-US" sz="3300" dirty="0"/>
              <a:t> The U.S. ranks last. About four of 10 (39%) adults with below-average incomes in the U.S. reported a medical problem but did not visit a doctor in the past year because of costs, compared with less than one of 10 in the U.K., Sweden, Canada, and Norway. (Schneider, </a:t>
            </a:r>
            <a:r>
              <a:rPr lang="en-US" sz="3300" dirty="0" err="1"/>
              <a:t>etal</a:t>
            </a:r>
            <a:r>
              <a:rPr lang="en-US" sz="3300" dirty="0"/>
              <a:t>, 2017)</a:t>
            </a:r>
          </a:p>
          <a:p>
            <a:pPr marL="228600" lvl="1" indent="-228600">
              <a:spcBef>
                <a:spcPts val="700"/>
              </a:spcBef>
              <a:buClr>
                <a:schemeClr val="accent2"/>
              </a:buClr>
              <a:buSzPct val="60000"/>
              <a:buFont typeface="Wingdings" panose="05000000000000000000" pitchFamily="2" charset="2"/>
              <a:buChar char="q"/>
            </a:pPr>
            <a:r>
              <a:rPr lang="en-US" altLang="en-US" sz="3300" b="1" dirty="0">
                <a:solidFill>
                  <a:schemeClr val="dk1"/>
                </a:solidFill>
                <a:ea typeface="Calibri"/>
                <a:cs typeface="Calibri"/>
                <a:sym typeface="Calibri"/>
              </a:rPr>
              <a:t>Chronicity of Patient Populations: </a:t>
            </a:r>
            <a:r>
              <a:rPr lang="en-US" altLang="en-US" sz="3300" dirty="0">
                <a:solidFill>
                  <a:schemeClr val="dk1"/>
                </a:solidFill>
                <a:ea typeface="Calibri"/>
                <a:cs typeface="Calibri"/>
                <a:sym typeface="Calibri"/>
              </a:rPr>
              <a:t>High proportion of health care services treat chronic conditions that are expensive to manage resulting in increased spending (Olin &amp; Rhoades, 2005). </a:t>
            </a:r>
          </a:p>
          <a:p>
            <a:pPr marL="228600" indent="-228600">
              <a:buFont typeface="Wingdings" panose="05000000000000000000" pitchFamily="2" charset="2"/>
              <a:buChar char="q"/>
            </a:pPr>
            <a:r>
              <a:rPr lang="en-US" altLang="en-US" sz="3300" b="1" dirty="0">
                <a:solidFill>
                  <a:schemeClr val="dk1"/>
                </a:solidFill>
                <a:ea typeface="Calibri"/>
                <a:cs typeface="Calibri"/>
                <a:sym typeface="Calibri"/>
              </a:rPr>
              <a:t>Social Needs Add Complexity: </a:t>
            </a:r>
            <a:r>
              <a:rPr lang="en-US" altLang="en-US" sz="3300" dirty="0">
                <a:solidFill>
                  <a:schemeClr val="dk1"/>
                </a:solidFill>
                <a:ea typeface="Calibri"/>
                <a:cs typeface="Calibri"/>
                <a:sym typeface="Calibri"/>
              </a:rPr>
              <a:t>Factors such as mental health and substance abuse, extreme medical frailty, and a host of social needs such as social isolation and homelessness add to the complexity (Berwick, Nolan &amp; Whittington, 2008).</a:t>
            </a:r>
          </a:p>
          <a:p>
            <a:pPr marL="228600" lvl="1" indent="-228600">
              <a:spcBef>
                <a:spcPts val="700"/>
              </a:spcBef>
              <a:buClr>
                <a:schemeClr val="accent2"/>
              </a:buClr>
              <a:buSzPct val="60000"/>
              <a:buFont typeface="Wingdings" panose="05000000000000000000" pitchFamily="2" charset="2"/>
              <a:buChar char="q"/>
            </a:pPr>
            <a:r>
              <a:rPr lang="en-US" altLang="en-US" sz="3300" b="1" dirty="0">
                <a:solidFill>
                  <a:schemeClr val="dk1"/>
                </a:solidFill>
                <a:ea typeface="Calibri"/>
                <a:cs typeface="Calibri"/>
                <a:sym typeface="Calibri"/>
              </a:rPr>
              <a:t>Social determinants Drive Outcomes: </a:t>
            </a:r>
            <a:r>
              <a:rPr lang="en-US" altLang="en-US" sz="3300" dirty="0">
                <a:solidFill>
                  <a:schemeClr val="dk1"/>
                </a:solidFill>
                <a:ea typeface="Calibri"/>
                <a:cs typeface="Calibri"/>
                <a:sym typeface="Calibri"/>
              </a:rPr>
              <a:t>such as food, housing, and safe environments often are lacking, but payment structures in the health care system do not allow such alignment (Freeman, 2006).</a:t>
            </a:r>
          </a:p>
          <a:p>
            <a:pPr marL="152400" marR="0" lvl="1" indent="0" algn="l" defTabSz="914400" rtl="0" eaLnBrk="1" fontAlgn="auto" latinLnBrk="0" hangingPunct="1">
              <a:lnSpc>
                <a:spcPct val="100000"/>
              </a:lnSpc>
              <a:spcBef>
                <a:spcPts val="0"/>
              </a:spcBef>
              <a:spcAft>
                <a:spcPts val="0"/>
              </a:spcAft>
              <a:buClr>
                <a:schemeClr val="dk1"/>
              </a:buClr>
              <a:buSzPts val="1200"/>
              <a:buFont typeface="Calibri"/>
              <a:buChar char="●"/>
              <a:tabLst/>
              <a:defRPr/>
            </a:pPr>
            <a:r>
              <a:rPr lang="en-US" altLang="en-US" sz="2900" dirty="0">
                <a:solidFill>
                  <a:schemeClr val="dk1"/>
                </a:solidFill>
                <a:ea typeface="Calibri"/>
                <a:cs typeface="Calibri"/>
                <a:sym typeface="Calibri"/>
              </a:rPr>
              <a:t>Half of U.S. health care dollars are spent on five percent of the population (Conwell &amp; Cohen, 2002). </a:t>
            </a:r>
          </a:p>
          <a:p>
            <a:endParaRPr lang="en-US" dirty="0"/>
          </a:p>
        </p:txBody>
      </p:sp>
      <p:sp>
        <p:nvSpPr>
          <p:cNvPr id="4" name="Slide Number Placeholder 3"/>
          <p:cNvSpPr>
            <a:spLocks noGrp="1"/>
          </p:cNvSpPr>
          <p:nvPr>
            <p:ph type="sldNum" idx="10"/>
          </p:nvPr>
        </p:nvSpPr>
        <p:spPr/>
        <p:txBody>
          <a:bodyPr/>
          <a:lstStyle/>
          <a:p>
            <a:pPr marL="0" marR="0" lvl="0" indent="-7620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8</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176921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10A2C3-D085-4A2D-AC6D-F6D0B85DC96D}" type="slidenum">
              <a:rPr lang="en-US" smtClean="0"/>
              <a:t>9</a:t>
            </a:fld>
            <a:endParaRPr lang="en-US" dirty="0"/>
          </a:p>
        </p:txBody>
      </p:sp>
    </p:spTree>
    <p:extLst>
      <p:ext uri="{BB962C8B-B14F-4D97-AF65-F5344CB8AC3E}">
        <p14:creationId xmlns:p14="http://schemas.microsoft.com/office/powerpoint/2010/main" val="40066223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 fuller citation</a:t>
            </a:r>
          </a:p>
        </p:txBody>
      </p:sp>
      <p:sp>
        <p:nvSpPr>
          <p:cNvPr id="4" name="Slide Number Placeholder 3"/>
          <p:cNvSpPr>
            <a:spLocks noGrp="1"/>
          </p:cNvSpPr>
          <p:nvPr>
            <p:ph type="sldNum" sz="quarter" idx="5"/>
          </p:nvPr>
        </p:nvSpPr>
        <p:spPr/>
        <p:txBody>
          <a:bodyPr/>
          <a:lstStyle/>
          <a:p>
            <a:fld id="{97275E8F-5571-4089-AB64-222178F9B57C}" type="slidenum">
              <a:rPr lang="en-US" smtClean="0"/>
              <a:t>12</a:t>
            </a:fld>
            <a:endParaRPr lang="en-US"/>
          </a:p>
        </p:txBody>
      </p:sp>
    </p:spTree>
    <p:extLst>
      <p:ext uri="{BB962C8B-B14F-4D97-AF65-F5344CB8AC3E}">
        <p14:creationId xmlns:p14="http://schemas.microsoft.com/office/powerpoint/2010/main" val="12457204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Gerry we moved talking points down because we felt this graphic is so important needed to be bigger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Services such as patient care coordination, not typically reimbursed in fee-for-service models, become aligned financially with value-based programs.  This provides the business case to invest in care managers, social work and resource specialists</a:t>
            </a:r>
          </a:p>
          <a:p>
            <a:endParaRPr lang="en-US" dirty="0"/>
          </a:p>
        </p:txBody>
      </p:sp>
      <p:sp>
        <p:nvSpPr>
          <p:cNvPr id="4" name="Slide Number Placeholder 3"/>
          <p:cNvSpPr>
            <a:spLocks noGrp="1"/>
          </p:cNvSpPr>
          <p:nvPr>
            <p:ph type="sldNum" sz="quarter" idx="5"/>
          </p:nvPr>
        </p:nvSpPr>
        <p:spPr/>
        <p:txBody>
          <a:bodyPr/>
          <a:lstStyle/>
          <a:p>
            <a:fld id="{97275E8F-5571-4089-AB64-222178F9B57C}" type="slidenum">
              <a:rPr lang="en-US" smtClean="0"/>
              <a:t>13</a:t>
            </a:fld>
            <a:endParaRPr lang="en-US"/>
          </a:p>
        </p:txBody>
      </p:sp>
    </p:spTree>
    <p:extLst>
      <p:ext uri="{BB962C8B-B14F-4D97-AF65-F5344CB8AC3E}">
        <p14:creationId xmlns:p14="http://schemas.microsoft.com/office/powerpoint/2010/main" val="29630633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Spell out </a:t>
            </a:r>
            <a:r>
              <a:rPr lang="en-US" dirty="0" err="1"/>
              <a:t>mccd</a:t>
            </a:r>
            <a:endParaRPr lang="en-US" dirty="0"/>
          </a:p>
        </p:txBody>
      </p:sp>
      <p:sp>
        <p:nvSpPr>
          <p:cNvPr id="4" name="Slide Number Placeholder 3"/>
          <p:cNvSpPr>
            <a:spLocks noGrp="1"/>
          </p:cNvSpPr>
          <p:nvPr>
            <p:ph type="sldNum" sz="quarter" idx="10"/>
          </p:nvPr>
        </p:nvSpPr>
        <p:spPr/>
        <p:txBody>
          <a:bodyPr/>
          <a:lstStyle/>
          <a:p>
            <a:fld id="{97275E8F-5571-4089-AB64-222178F9B57C}" type="slidenum">
              <a:rPr lang="en-US" smtClean="0"/>
              <a:t>22</a:t>
            </a:fld>
            <a:endParaRPr lang="en-US"/>
          </a:p>
        </p:txBody>
      </p:sp>
    </p:spTree>
    <p:extLst>
      <p:ext uri="{BB962C8B-B14F-4D97-AF65-F5344CB8AC3E}">
        <p14:creationId xmlns:p14="http://schemas.microsoft.com/office/powerpoint/2010/main" val="6334558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pulled</a:t>
            </a:r>
            <a:r>
              <a:rPr lang="en-US" baseline="0" dirty="0"/>
              <a:t> this from </a:t>
            </a:r>
            <a:r>
              <a:rPr lang="en-US" baseline="0" dirty="0" err="1"/>
              <a:t>billies</a:t>
            </a:r>
            <a:r>
              <a:rPr lang="en-US" baseline="0" dirty="0"/>
              <a:t> slides- themes from all that she shared… it might be helpful if we are not talking specific models- we could say, “commonalities across interventions or strategies”</a:t>
            </a:r>
            <a:endParaRPr lang="en-US" dirty="0"/>
          </a:p>
        </p:txBody>
      </p:sp>
      <p:sp>
        <p:nvSpPr>
          <p:cNvPr id="4" name="Slide Number Placeholder 3"/>
          <p:cNvSpPr>
            <a:spLocks noGrp="1"/>
          </p:cNvSpPr>
          <p:nvPr>
            <p:ph type="sldNum" sz="quarter" idx="5"/>
          </p:nvPr>
        </p:nvSpPr>
        <p:spPr/>
        <p:txBody>
          <a:bodyPr/>
          <a:lstStyle/>
          <a:p>
            <a:fld id="{97275E8F-5571-4089-AB64-222178F9B57C}" type="slidenum">
              <a:rPr lang="en-US" smtClean="0"/>
              <a:t>23</a:t>
            </a:fld>
            <a:endParaRPr lang="en-US"/>
          </a:p>
        </p:txBody>
      </p:sp>
    </p:spTree>
    <p:extLst>
      <p:ext uri="{BB962C8B-B14F-4D97-AF65-F5344CB8AC3E}">
        <p14:creationId xmlns:p14="http://schemas.microsoft.com/office/powerpoint/2010/main" val="32221043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7275E8F-5571-4089-AB64-222178F9B57C}" type="slidenum">
              <a:rPr lang="en-US" smtClean="0"/>
              <a:t>26</a:t>
            </a:fld>
            <a:endParaRPr lang="en-US"/>
          </a:p>
        </p:txBody>
      </p:sp>
    </p:spTree>
    <p:extLst>
      <p:ext uri="{BB962C8B-B14F-4D97-AF65-F5344CB8AC3E}">
        <p14:creationId xmlns:p14="http://schemas.microsoft.com/office/powerpoint/2010/main" val="10559785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BF9976-16FA-684A-9B34-75E06317153C}" type="slidenum">
              <a:rPr lang="en-US" smtClean="0"/>
              <a:pPr/>
              <a:t>38</a:t>
            </a:fld>
            <a:endParaRPr lang="en-US" dirty="0"/>
          </a:p>
        </p:txBody>
      </p:sp>
    </p:spTree>
    <p:extLst>
      <p:ext uri="{BB962C8B-B14F-4D97-AF65-F5344CB8AC3E}">
        <p14:creationId xmlns:p14="http://schemas.microsoft.com/office/powerpoint/2010/main" val="32881419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37"/>
            <a:ext cx="12191995" cy="6857925"/>
          </a:xfrm>
          <a:prstGeom prst="rect">
            <a:avLst/>
          </a:prstGeom>
        </p:spPr>
      </p:pic>
      <p:sp>
        <p:nvSpPr>
          <p:cNvPr id="2" name="Title 1"/>
          <p:cNvSpPr>
            <a:spLocks noGrp="1"/>
          </p:cNvSpPr>
          <p:nvPr>
            <p:ph type="ctrTitle"/>
          </p:nvPr>
        </p:nvSpPr>
        <p:spPr>
          <a:xfrm>
            <a:off x="7801419" y="2103122"/>
            <a:ext cx="3780822" cy="1898429"/>
          </a:xfrm>
        </p:spPr>
        <p:txBody>
          <a:bodyPr>
            <a:noAutofit/>
          </a:bodyPr>
          <a:lstStyle>
            <a:lvl1pPr>
              <a:defRPr sz="3000">
                <a:solidFill>
                  <a:schemeClr val="tx1"/>
                </a:solidFill>
              </a:defRPr>
            </a:lvl1pPr>
          </a:lstStyle>
          <a:p>
            <a:r>
              <a:rPr lang="en-US" smtClean="0"/>
              <a:t>Click to edit Master title style</a:t>
            </a:r>
            <a:endParaRPr lang="en-US" dirty="0"/>
          </a:p>
        </p:txBody>
      </p:sp>
      <p:sp>
        <p:nvSpPr>
          <p:cNvPr id="4" name="Date Placeholder 3"/>
          <p:cNvSpPr>
            <a:spLocks noGrp="1"/>
          </p:cNvSpPr>
          <p:nvPr>
            <p:ph type="dt" sz="half" idx="10"/>
          </p:nvPr>
        </p:nvSpPr>
        <p:spPr>
          <a:xfrm>
            <a:off x="7801419" y="4331020"/>
            <a:ext cx="3780979" cy="580938"/>
          </a:xfrm>
        </p:spPr>
        <p:txBody>
          <a:bodyPr anchor="t" anchorCtr="0"/>
          <a:lstStyle>
            <a:lvl1pPr marL="0" indent="0" algn="l" defTabSz="457200" rtl="0" eaLnBrk="1" latinLnBrk="0" hangingPunct="1">
              <a:spcBef>
                <a:spcPts val="0"/>
              </a:spcBef>
              <a:buFontTx/>
              <a:buNone/>
              <a:defRPr lang="en-US" sz="1600" b="0" kern="1200" smtClean="0">
                <a:solidFill>
                  <a:schemeClr val="tx1"/>
                </a:solidFill>
                <a:latin typeface="Calibri" panose="020F0502020204030204" pitchFamily="34" charset="0"/>
                <a:ea typeface="+mn-ea"/>
                <a:cs typeface="Calibri" panose="020F0502020204030204" pitchFamily="34" charset="0"/>
              </a:defRPr>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fld id="{7FFE2269-2C68-40EA-B94A-8FBAF7A1E688}" type="datetimeFigureOut">
              <a:rPr lang="en-US" smtClean="0"/>
              <a:t>3/3/2020</a:t>
            </a:fld>
            <a:endParaRPr lang="en-US"/>
          </a:p>
        </p:txBody>
      </p:sp>
      <p:sp>
        <p:nvSpPr>
          <p:cNvPr id="5" name="Slide Number Placeholder 4"/>
          <p:cNvSpPr>
            <a:spLocks noGrp="1"/>
          </p:cNvSpPr>
          <p:nvPr>
            <p:ph type="sldNum" sz="quarter" idx="11"/>
          </p:nvPr>
        </p:nvSpPr>
        <p:spPr/>
        <p:txBody>
          <a:bodyPr/>
          <a:lstStyle/>
          <a:p>
            <a:fld id="{47259930-0133-477F-AF7D-6B726B3B0D4E}" type="slidenum">
              <a:rPr lang="en-US" smtClean="0"/>
              <a:t>‹#›</a:t>
            </a:fld>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572001"/>
            <a:ext cx="5917721" cy="2286005"/>
          </a:xfrm>
          <a:prstGeom prst="rect">
            <a:avLst/>
          </a:prstGeom>
        </p:spPr>
      </p:pic>
    </p:spTree>
    <p:extLst>
      <p:ext uri="{BB962C8B-B14F-4D97-AF65-F5344CB8AC3E}">
        <p14:creationId xmlns:p14="http://schemas.microsoft.com/office/powerpoint/2010/main" val="21755134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Column Stack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smtClean="0"/>
              <a:t>Click to edit Master title style</a:t>
            </a:r>
            <a:endParaRPr lang="en-US" dirty="0"/>
          </a:p>
        </p:txBody>
      </p:sp>
      <p:sp>
        <p:nvSpPr>
          <p:cNvPr id="9" name="Content Placeholder 8"/>
          <p:cNvSpPr>
            <a:spLocks noGrp="1"/>
          </p:cNvSpPr>
          <p:nvPr>
            <p:ph sz="quarter" idx="10"/>
          </p:nvPr>
        </p:nvSpPr>
        <p:spPr>
          <a:xfrm>
            <a:off x="611717" y="1373188"/>
            <a:ext cx="10970683" cy="214471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Content Placeholder 10"/>
          <p:cNvSpPr>
            <a:spLocks noGrp="1"/>
          </p:cNvSpPr>
          <p:nvPr>
            <p:ph sz="quarter" idx="11"/>
          </p:nvPr>
        </p:nvSpPr>
        <p:spPr>
          <a:xfrm>
            <a:off x="609601" y="3794124"/>
            <a:ext cx="5302250" cy="214884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Content Placeholder 3"/>
          <p:cNvSpPr>
            <a:spLocks noGrp="1"/>
          </p:cNvSpPr>
          <p:nvPr>
            <p:ph sz="quarter" idx="14"/>
          </p:nvPr>
        </p:nvSpPr>
        <p:spPr>
          <a:xfrm>
            <a:off x="6280152" y="3794125"/>
            <a:ext cx="5302250" cy="214884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3" name="Date Placeholder 2"/>
          <p:cNvSpPr>
            <a:spLocks noGrp="1"/>
          </p:cNvSpPr>
          <p:nvPr>
            <p:ph type="dt" sz="half" idx="15"/>
          </p:nvPr>
        </p:nvSpPr>
        <p:spPr/>
        <p:txBody>
          <a:bodyPr/>
          <a:lstStyle/>
          <a:p>
            <a:fld id="{7FFE2269-2C68-40EA-B94A-8FBAF7A1E688}" type="datetimeFigureOut">
              <a:rPr lang="en-US" smtClean="0"/>
              <a:t>3/3/2020</a:t>
            </a:fld>
            <a:endParaRPr lang="en-US"/>
          </a:p>
        </p:txBody>
      </p:sp>
      <p:sp>
        <p:nvSpPr>
          <p:cNvPr id="8" name="Slide Number Placeholder 7"/>
          <p:cNvSpPr>
            <a:spLocks noGrp="1"/>
          </p:cNvSpPr>
          <p:nvPr>
            <p:ph type="sldNum" sz="quarter" idx="16"/>
          </p:nvPr>
        </p:nvSpPr>
        <p:spPr/>
        <p:txBody>
          <a:bodyPr/>
          <a:lstStyle/>
          <a:p>
            <a:fld id="{47259930-0133-477F-AF7D-6B726B3B0D4E}" type="slidenum">
              <a:rPr lang="en-US" smtClean="0"/>
              <a:t>‹#›</a:t>
            </a:fld>
            <a:endParaRPr lang="en-US"/>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4134" y="6217921"/>
            <a:ext cx="1577754" cy="443485"/>
          </a:xfrm>
          <a:prstGeom prst="rect">
            <a:avLst/>
          </a:prstGeom>
        </p:spPr>
      </p:pic>
    </p:spTree>
    <p:extLst>
      <p:ext uri="{BB962C8B-B14F-4D97-AF65-F5344CB8AC3E}">
        <p14:creationId xmlns:p14="http://schemas.microsoft.com/office/powerpoint/2010/main" val="306565807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Column Stack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smtClean="0"/>
              <a:t>Click to edit Master title style</a:t>
            </a:r>
            <a:endParaRPr lang="en-US" dirty="0"/>
          </a:p>
        </p:txBody>
      </p:sp>
      <p:sp>
        <p:nvSpPr>
          <p:cNvPr id="9" name="Content Placeholder 8"/>
          <p:cNvSpPr>
            <a:spLocks noGrp="1"/>
          </p:cNvSpPr>
          <p:nvPr>
            <p:ph sz="quarter" idx="10"/>
          </p:nvPr>
        </p:nvSpPr>
        <p:spPr>
          <a:xfrm>
            <a:off x="611717" y="1373188"/>
            <a:ext cx="10970683" cy="214471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Content Placeholder 10"/>
          <p:cNvSpPr>
            <a:spLocks noGrp="1"/>
          </p:cNvSpPr>
          <p:nvPr>
            <p:ph sz="quarter" idx="11"/>
          </p:nvPr>
        </p:nvSpPr>
        <p:spPr>
          <a:xfrm>
            <a:off x="609602" y="3794124"/>
            <a:ext cx="3413760" cy="214884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Content Placeholder 3"/>
          <p:cNvSpPr>
            <a:spLocks noGrp="1"/>
          </p:cNvSpPr>
          <p:nvPr>
            <p:ph sz="quarter" idx="14"/>
          </p:nvPr>
        </p:nvSpPr>
        <p:spPr>
          <a:xfrm>
            <a:off x="4394201" y="3794125"/>
            <a:ext cx="3407833" cy="214884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Content Placeholder 4"/>
          <p:cNvSpPr>
            <a:spLocks noGrp="1"/>
          </p:cNvSpPr>
          <p:nvPr>
            <p:ph sz="quarter" idx="15"/>
          </p:nvPr>
        </p:nvSpPr>
        <p:spPr>
          <a:xfrm>
            <a:off x="8172452" y="3794125"/>
            <a:ext cx="3409949" cy="214884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3" name="Date Placeholder 2"/>
          <p:cNvSpPr>
            <a:spLocks noGrp="1"/>
          </p:cNvSpPr>
          <p:nvPr>
            <p:ph type="dt" sz="half" idx="16"/>
          </p:nvPr>
        </p:nvSpPr>
        <p:spPr/>
        <p:txBody>
          <a:bodyPr/>
          <a:lstStyle/>
          <a:p>
            <a:fld id="{7FFE2269-2C68-40EA-B94A-8FBAF7A1E688}" type="datetimeFigureOut">
              <a:rPr lang="en-US" smtClean="0"/>
              <a:t>3/3/2020</a:t>
            </a:fld>
            <a:endParaRPr lang="en-US"/>
          </a:p>
        </p:txBody>
      </p:sp>
      <p:sp>
        <p:nvSpPr>
          <p:cNvPr id="12" name="Slide Number Placeholder 11"/>
          <p:cNvSpPr>
            <a:spLocks noGrp="1"/>
          </p:cNvSpPr>
          <p:nvPr>
            <p:ph type="sldNum" sz="quarter" idx="17"/>
          </p:nvPr>
        </p:nvSpPr>
        <p:spPr/>
        <p:txBody>
          <a:bodyPr/>
          <a:lstStyle/>
          <a:p>
            <a:fld id="{47259930-0133-477F-AF7D-6B726B3B0D4E}" type="slidenum">
              <a:rPr lang="en-US" smtClean="0"/>
              <a:t>‹#›</a:t>
            </a:fld>
            <a:endParaRPr lang="en-US"/>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4134" y="6217921"/>
            <a:ext cx="1577754" cy="443485"/>
          </a:xfrm>
          <a:prstGeom prst="rect">
            <a:avLst/>
          </a:prstGeom>
        </p:spPr>
      </p:pic>
    </p:spTree>
    <p:extLst>
      <p:ext uri="{BB962C8B-B14F-4D97-AF65-F5344CB8AC3E}">
        <p14:creationId xmlns:p14="http://schemas.microsoft.com/office/powerpoint/2010/main" val="211353197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smtClean="0"/>
              <a:t>Click to edit Master title style</a:t>
            </a:r>
            <a:endParaRPr lang="en-US" dirty="0"/>
          </a:p>
        </p:txBody>
      </p:sp>
      <p:sp>
        <p:nvSpPr>
          <p:cNvPr id="9" name="Content Placeholder 8"/>
          <p:cNvSpPr>
            <a:spLocks noGrp="1"/>
          </p:cNvSpPr>
          <p:nvPr>
            <p:ph sz="quarter" idx="10"/>
          </p:nvPr>
        </p:nvSpPr>
        <p:spPr>
          <a:xfrm>
            <a:off x="611718" y="1373188"/>
            <a:ext cx="5300133" cy="4572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Content Placeholder 10"/>
          <p:cNvSpPr>
            <a:spLocks noGrp="1"/>
          </p:cNvSpPr>
          <p:nvPr>
            <p:ph sz="quarter" idx="11"/>
          </p:nvPr>
        </p:nvSpPr>
        <p:spPr>
          <a:xfrm>
            <a:off x="6280152" y="1373188"/>
            <a:ext cx="5302250" cy="4572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3" name="Date Placeholder 2"/>
          <p:cNvSpPr>
            <a:spLocks noGrp="1"/>
          </p:cNvSpPr>
          <p:nvPr>
            <p:ph type="dt" sz="half" idx="12"/>
          </p:nvPr>
        </p:nvSpPr>
        <p:spPr/>
        <p:txBody>
          <a:bodyPr/>
          <a:lstStyle/>
          <a:p>
            <a:fld id="{7FFE2269-2C68-40EA-B94A-8FBAF7A1E688}" type="datetimeFigureOut">
              <a:rPr lang="en-US" smtClean="0"/>
              <a:t>3/3/2020</a:t>
            </a:fld>
            <a:endParaRPr lang="en-US"/>
          </a:p>
        </p:txBody>
      </p:sp>
      <p:sp>
        <p:nvSpPr>
          <p:cNvPr id="7" name="Slide Number Placeholder 6"/>
          <p:cNvSpPr>
            <a:spLocks noGrp="1"/>
          </p:cNvSpPr>
          <p:nvPr>
            <p:ph type="sldNum" sz="quarter" idx="13"/>
          </p:nvPr>
        </p:nvSpPr>
        <p:spPr/>
        <p:txBody>
          <a:bodyPr/>
          <a:lstStyle/>
          <a:p>
            <a:fld id="{47259930-0133-477F-AF7D-6B726B3B0D4E}" type="slidenum">
              <a:rPr lang="en-US" smtClean="0"/>
              <a:t>‹#›</a:t>
            </a:fld>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4134" y="6217921"/>
            <a:ext cx="1577754" cy="443485"/>
          </a:xfrm>
          <a:prstGeom prst="rect">
            <a:avLst/>
          </a:prstGeom>
        </p:spPr>
      </p:pic>
    </p:spTree>
    <p:extLst>
      <p:ext uri="{BB962C8B-B14F-4D97-AF65-F5344CB8AC3E}">
        <p14:creationId xmlns:p14="http://schemas.microsoft.com/office/powerpoint/2010/main" val="29096344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2-Column Callout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9" name="Content Placeholder 8"/>
          <p:cNvSpPr>
            <a:spLocks noGrp="1"/>
          </p:cNvSpPr>
          <p:nvPr>
            <p:ph sz="quarter" idx="10"/>
          </p:nvPr>
        </p:nvSpPr>
        <p:spPr>
          <a:xfrm>
            <a:off x="611718" y="1373188"/>
            <a:ext cx="5300133" cy="4572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3" name="Date Placeholder 2"/>
          <p:cNvSpPr>
            <a:spLocks noGrp="1"/>
          </p:cNvSpPr>
          <p:nvPr>
            <p:ph type="dt" sz="half" idx="12"/>
          </p:nvPr>
        </p:nvSpPr>
        <p:spPr/>
        <p:txBody>
          <a:bodyPr/>
          <a:lstStyle/>
          <a:p>
            <a:fld id="{7FFE2269-2C68-40EA-B94A-8FBAF7A1E688}" type="datetimeFigureOut">
              <a:rPr lang="en-US" smtClean="0"/>
              <a:t>3/3/2020</a:t>
            </a:fld>
            <a:endParaRPr lang="en-US"/>
          </a:p>
        </p:txBody>
      </p:sp>
      <p:sp>
        <p:nvSpPr>
          <p:cNvPr id="7" name="Slide Number Placeholder 6"/>
          <p:cNvSpPr>
            <a:spLocks noGrp="1"/>
          </p:cNvSpPr>
          <p:nvPr>
            <p:ph type="sldNum" sz="quarter" idx="13"/>
          </p:nvPr>
        </p:nvSpPr>
        <p:spPr/>
        <p:txBody>
          <a:bodyPr/>
          <a:lstStyle/>
          <a:p>
            <a:fld id="{47259930-0133-477F-AF7D-6B726B3B0D4E}" type="slidenum">
              <a:rPr lang="en-US" smtClean="0"/>
              <a:t>‹#›</a:t>
            </a:fld>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4134" y="6217921"/>
            <a:ext cx="1577754" cy="443485"/>
          </a:xfrm>
          <a:prstGeom prst="rect">
            <a:avLst/>
          </a:prstGeom>
        </p:spPr>
      </p:pic>
      <p:sp>
        <p:nvSpPr>
          <p:cNvPr id="10" name="Content Placeholder 8"/>
          <p:cNvSpPr>
            <a:spLocks noGrp="1"/>
          </p:cNvSpPr>
          <p:nvPr>
            <p:ph sz="quarter" idx="15"/>
          </p:nvPr>
        </p:nvSpPr>
        <p:spPr>
          <a:xfrm>
            <a:off x="6276828" y="1371600"/>
            <a:ext cx="5303520" cy="4572000"/>
          </a:xfrm>
        </p:spPr>
        <p:txBody>
          <a:bodyPr>
            <a:noAutofit/>
          </a:bodyPr>
          <a:lstStyle>
            <a:lvl1pPr>
              <a:defRPr sz="2400">
                <a:solidFill>
                  <a:schemeClr val="tx2"/>
                </a:solidFill>
              </a:defRPr>
            </a:lvl1pPr>
            <a:lvl2pPr marL="173736" indent="-173736">
              <a:buFont typeface="Arial" panose="020B0604020202020204" pitchFamily="34" charset="0"/>
              <a:buChar char="•"/>
              <a:defRPr sz="2400">
                <a:solidFill>
                  <a:schemeClr val="tx2"/>
                </a:solidFill>
              </a:defRPr>
            </a:lvl2pPr>
            <a:lvl3pPr marL="173736" indent="-173736">
              <a:buFont typeface="Arial" panose="020B0604020202020204" pitchFamily="34" charset="0"/>
              <a:buChar char="•"/>
              <a:defRPr sz="2400">
                <a:solidFill>
                  <a:schemeClr val="tx2"/>
                </a:solidFill>
              </a:defRPr>
            </a:lvl3pPr>
            <a:lvl4pPr marL="173736" indent="-173736">
              <a:buFont typeface="Arial" panose="020B0604020202020204" pitchFamily="34" charset="0"/>
              <a:buChar char="•"/>
              <a:defRPr sz="2400">
                <a:solidFill>
                  <a:schemeClr val="tx2"/>
                </a:solidFill>
              </a:defRPr>
            </a:lvl4pPr>
            <a:lvl5pPr marL="173736" indent="-173736">
              <a:buFont typeface="Arial" panose="020B0604020202020204" pitchFamily="34" charset="0"/>
              <a:buChar char="•"/>
              <a:defRPr sz="2400">
                <a:solidFill>
                  <a:schemeClr val="tx2"/>
                </a:solidFill>
              </a:defRPr>
            </a:lvl5pPr>
            <a:lvl6pPr marL="173736" indent="-173736">
              <a:buFont typeface="Arial" panose="020B0604020202020204" pitchFamily="34" charset="0"/>
              <a:buChar char="•"/>
              <a:defRPr sz="2400">
                <a:solidFill>
                  <a:schemeClr val="tx2"/>
                </a:solidFill>
              </a:defRPr>
            </a:lvl6pPr>
            <a:lvl7pPr marL="173736" indent="-173736">
              <a:buFont typeface="Arial" panose="020B0604020202020204" pitchFamily="34" charset="0"/>
              <a:buChar char="•"/>
              <a:defRPr sz="2400">
                <a:solidFill>
                  <a:schemeClr val="tx2"/>
                </a:solidFill>
              </a:defRPr>
            </a:lvl7pPr>
            <a:lvl8pPr marL="173736" indent="-173736">
              <a:buFont typeface="Arial" panose="020B0604020202020204" pitchFamily="34" charset="0"/>
              <a:buChar char="•"/>
              <a:defRPr sz="2400">
                <a:solidFill>
                  <a:schemeClr val="tx2"/>
                </a:solidFill>
              </a:defRPr>
            </a:lvl8pPr>
            <a:lvl9pPr marL="173736" indent="-173736">
              <a:buFont typeface="Arial" panose="020B0604020202020204" pitchFamily="34" charset="0"/>
              <a:buChar char="•"/>
              <a:defRPr sz="2400">
                <a:solidFill>
                  <a:schemeClr val="tx2"/>
                </a:solidFill>
              </a:defRPr>
            </a:lvl9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98532303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2-Column Callout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9" name="Content Placeholder 8"/>
          <p:cNvSpPr>
            <a:spLocks noGrp="1"/>
          </p:cNvSpPr>
          <p:nvPr>
            <p:ph sz="quarter" idx="10"/>
          </p:nvPr>
        </p:nvSpPr>
        <p:spPr>
          <a:xfrm>
            <a:off x="6282268" y="1373188"/>
            <a:ext cx="5300133" cy="4572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3" name="Date Placeholder 2"/>
          <p:cNvSpPr>
            <a:spLocks noGrp="1"/>
          </p:cNvSpPr>
          <p:nvPr>
            <p:ph type="dt" sz="half" idx="12"/>
          </p:nvPr>
        </p:nvSpPr>
        <p:spPr/>
        <p:txBody>
          <a:bodyPr/>
          <a:lstStyle/>
          <a:p>
            <a:fld id="{7FFE2269-2C68-40EA-B94A-8FBAF7A1E688}" type="datetimeFigureOut">
              <a:rPr lang="en-US" smtClean="0"/>
              <a:t>3/3/2020</a:t>
            </a:fld>
            <a:endParaRPr lang="en-US"/>
          </a:p>
        </p:txBody>
      </p:sp>
      <p:sp>
        <p:nvSpPr>
          <p:cNvPr id="7" name="Slide Number Placeholder 6"/>
          <p:cNvSpPr>
            <a:spLocks noGrp="1"/>
          </p:cNvSpPr>
          <p:nvPr>
            <p:ph type="sldNum" sz="quarter" idx="13"/>
          </p:nvPr>
        </p:nvSpPr>
        <p:spPr/>
        <p:txBody>
          <a:bodyPr/>
          <a:lstStyle/>
          <a:p>
            <a:fld id="{47259930-0133-477F-AF7D-6B726B3B0D4E}" type="slidenum">
              <a:rPr lang="en-US" smtClean="0"/>
              <a:t>‹#›</a:t>
            </a:fld>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4134" y="6217921"/>
            <a:ext cx="1577754" cy="443485"/>
          </a:xfrm>
          <a:prstGeom prst="rect">
            <a:avLst/>
          </a:prstGeom>
        </p:spPr>
      </p:pic>
      <p:sp>
        <p:nvSpPr>
          <p:cNvPr id="10" name="Content Placeholder 8"/>
          <p:cNvSpPr>
            <a:spLocks noGrp="1"/>
          </p:cNvSpPr>
          <p:nvPr>
            <p:ph sz="quarter" idx="15"/>
          </p:nvPr>
        </p:nvSpPr>
        <p:spPr>
          <a:xfrm>
            <a:off x="611718" y="1371600"/>
            <a:ext cx="5303520" cy="4572000"/>
          </a:xfrm>
        </p:spPr>
        <p:txBody>
          <a:bodyPr>
            <a:noAutofit/>
          </a:bodyPr>
          <a:lstStyle>
            <a:lvl1pPr>
              <a:defRPr sz="2400">
                <a:solidFill>
                  <a:schemeClr val="tx2"/>
                </a:solidFill>
              </a:defRPr>
            </a:lvl1pPr>
            <a:lvl2pPr marL="173736" indent="-173736">
              <a:buFont typeface="Arial" panose="020B0604020202020204" pitchFamily="34" charset="0"/>
              <a:buChar char="•"/>
              <a:defRPr sz="2400">
                <a:solidFill>
                  <a:schemeClr val="tx2"/>
                </a:solidFill>
              </a:defRPr>
            </a:lvl2pPr>
            <a:lvl3pPr marL="173736" indent="-173736">
              <a:buFont typeface="Arial" panose="020B0604020202020204" pitchFamily="34" charset="0"/>
              <a:buChar char="•"/>
              <a:defRPr sz="2400">
                <a:solidFill>
                  <a:schemeClr val="tx2"/>
                </a:solidFill>
              </a:defRPr>
            </a:lvl3pPr>
            <a:lvl4pPr marL="173736" indent="-173736">
              <a:buFont typeface="Arial" panose="020B0604020202020204" pitchFamily="34" charset="0"/>
              <a:buChar char="•"/>
              <a:defRPr sz="2400">
                <a:solidFill>
                  <a:schemeClr val="tx2"/>
                </a:solidFill>
              </a:defRPr>
            </a:lvl4pPr>
            <a:lvl5pPr marL="173736" indent="-173736">
              <a:buFont typeface="Arial" panose="020B0604020202020204" pitchFamily="34" charset="0"/>
              <a:buChar char="•"/>
              <a:defRPr sz="2400">
                <a:solidFill>
                  <a:schemeClr val="tx2"/>
                </a:solidFill>
              </a:defRPr>
            </a:lvl5pPr>
            <a:lvl6pPr marL="173736" indent="-173736">
              <a:buFont typeface="Arial" panose="020B0604020202020204" pitchFamily="34" charset="0"/>
              <a:buChar char="•"/>
              <a:defRPr sz="2400">
                <a:solidFill>
                  <a:schemeClr val="tx2"/>
                </a:solidFill>
              </a:defRPr>
            </a:lvl6pPr>
            <a:lvl7pPr marL="173736" indent="-173736">
              <a:buFont typeface="Arial" panose="020B0604020202020204" pitchFamily="34" charset="0"/>
              <a:buChar char="•"/>
              <a:defRPr sz="2400">
                <a:solidFill>
                  <a:schemeClr val="tx2"/>
                </a:solidFill>
              </a:defRPr>
            </a:lvl7pPr>
            <a:lvl8pPr marL="173736" indent="-173736">
              <a:buFont typeface="Arial" panose="020B0604020202020204" pitchFamily="34" charset="0"/>
              <a:buChar char="•"/>
              <a:defRPr sz="2400">
                <a:solidFill>
                  <a:schemeClr val="tx2"/>
                </a:solidFill>
              </a:defRPr>
            </a:lvl8pPr>
            <a:lvl9pPr marL="173736" indent="-173736">
              <a:buFont typeface="Arial" panose="020B0604020202020204" pitchFamily="34" charset="0"/>
              <a:buChar char="•"/>
              <a:defRPr sz="2400">
                <a:solidFill>
                  <a:schemeClr val="tx2"/>
                </a:solidFill>
              </a:defRPr>
            </a:lvl9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41634940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Column Stacked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9" name="Content Placeholder 8"/>
          <p:cNvSpPr>
            <a:spLocks noGrp="1"/>
          </p:cNvSpPr>
          <p:nvPr>
            <p:ph sz="quarter" idx="10"/>
          </p:nvPr>
        </p:nvSpPr>
        <p:spPr>
          <a:xfrm>
            <a:off x="611718" y="1373188"/>
            <a:ext cx="5300133" cy="4572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Content Placeholder 10"/>
          <p:cNvSpPr>
            <a:spLocks noGrp="1"/>
          </p:cNvSpPr>
          <p:nvPr>
            <p:ph sz="quarter" idx="11"/>
          </p:nvPr>
        </p:nvSpPr>
        <p:spPr>
          <a:xfrm>
            <a:off x="6280152" y="1373188"/>
            <a:ext cx="5302250" cy="214471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Content Placeholder 3"/>
          <p:cNvSpPr>
            <a:spLocks noGrp="1"/>
          </p:cNvSpPr>
          <p:nvPr>
            <p:ph sz="quarter" idx="14"/>
          </p:nvPr>
        </p:nvSpPr>
        <p:spPr>
          <a:xfrm>
            <a:off x="6280152" y="3794125"/>
            <a:ext cx="5302250" cy="214884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3" name="Date Placeholder 2"/>
          <p:cNvSpPr>
            <a:spLocks noGrp="1"/>
          </p:cNvSpPr>
          <p:nvPr>
            <p:ph type="dt" sz="half" idx="15"/>
          </p:nvPr>
        </p:nvSpPr>
        <p:spPr/>
        <p:txBody>
          <a:bodyPr/>
          <a:lstStyle/>
          <a:p>
            <a:fld id="{7FFE2269-2C68-40EA-B94A-8FBAF7A1E688}" type="datetimeFigureOut">
              <a:rPr lang="en-US" smtClean="0"/>
              <a:t>3/3/2020</a:t>
            </a:fld>
            <a:endParaRPr lang="en-US"/>
          </a:p>
        </p:txBody>
      </p:sp>
      <p:sp>
        <p:nvSpPr>
          <p:cNvPr id="8" name="Slide Number Placeholder 7"/>
          <p:cNvSpPr>
            <a:spLocks noGrp="1"/>
          </p:cNvSpPr>
          <p:nvPr>
            <p:ph type="sldNum" sz="quarter" idx="16"/>
          </p:nvPr>
        </p:nvSpPr>
        <p:spPr/>
        <p:txBody>
          <a:bodyPr/>
          <a:lstStyle/>
          <a:p>
            <a:fld id="{47259930-0133-477F-AF7D-6B726B3B0D4E}" type="slidenum">
              <a:rPr lang="en-US" smtClean="0"/>
              <a:t>‹#›</a:t>
            </a:fld>
            <a:endParaRPr lang="en-US"/>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4134" y="6217921"/>
            <a:ext cx="1577754" cy="443485"/>
          </a:xfrm>
          <a:prstGeom prst="rect">
            <a:avLst/>
          </a:prstGeom>
        </p:spPr>
      </p:pic>
    </p:spTree>
    <p:extLst>
      <p:ext uri="{BB962C8B-B14F-4D97-AF65-F5344CB8AC3E}">
        <p14:creationId xmlns:p14="http://schemas.microsoft.com/office/powerpoint/2010/main" val="365000187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Column Stacked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9" name="Content Placeholder 8"/>
          <p:cNvSpPr>
            <a:spLocks noGrp="1"/>
          </p:cNvSpPr>
          <p:nvPr>
            <p:ph sz="quarter" idx="10"/>
          </p:nvPr>
        </p:nvSpPr>
        <p:spPr>
          <a:xfrm>
            <a:off x="611718" y="1373188"/>
            <a:ext cx="5300133" cy="214471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Content Placeholder 10"/>
          <p:cNvSpPr>
            <a:spLocks noGrp="1"/>
          </p:cNvSpPr>
          <p:nvPr>
            <p:ph sz="quarter" idx="11"/>
          </p:nvPr>
        </p:nvSpPr>
        <p:spPr>
          <a:xfrm>
            <a:off x="6278035" y="1373187"/>
            <a:ext cx="5302250" cy="4572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Content Placeholder 3"/>
          <p:cNvSpPr>
            <a:spLocks noGrp="1"/>
          </p:cNvSpPr>
          <p:nvPr>
            <p:ph sz="quarter" idx="14"/>
          </p:nvPr>
        </p:nvSpPr>
        <p:spPr>
          <a:xfrm>
            <a:off x="609601" y="3794125"/>
            <a:ext cx="5302250" cy="214884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3" name="Date Placeholder 2"/>
          <p:cNvSpPr>
            <a:spLocks noGrp="1"/>
          </p:cNvSpPr>
          <p:nvPr>
            <p:ph type="dt" sz="half" idx="15"/>
          </p:nvPr>
        </p:nvSpPr>
        <p:spPr/>
        <p:txBody>
          <a:bodyPr/>
          <a:lstStyle/>
          <a:p>
            <a:fld id="{7FFE2269-2C68-40EA-B94A-8FBAF7A1E688}" type="datetimeFigureOut">
              <a:rPr lang="en-US" smtClean="0"/>
              <a:t>3/3/2020</a:t>
            </a:fld>
            <a:endParaRPr lang="en-US"/>
          </a:p>
        </p:txBody>
      </p:sp>
      <p:sp>
        <p:nvSpPr>
          <p:cNvPr id="8" name="Slide Number Placeholder 7"/>
          <p:cNvSpPr>
            <a:spLocks noGrp="1"/>
          </p:cNvSpPr>
          <p:nvPr>
            <p:ph type="sldNum" sz="quarter" idx="16"/>
          </p:nvPr>
        </p:nvSpPr>
        <p:spPr/>
        <p:txBody>
          <a:bodyPr/>
          <a:lstStyle/>
          <a:p>
            <a:fld id="{47259930-0133-477F-AF7D-6B726B3B0D4E}" type="slidenum">
              <a:rPr lang="en-US" smtClean="0"/>
              <a:t>‹#›</a:t>
            </a:fld>
            <a:endParaRPr lang="en-US"/>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4134" y="6217922"/>
            <a:ext cx="1577754" cy="443485"/>
          </a:xfrm>
          <a:prstGeom prst="rect">
            <a:avLst/>
          </a:prstGeom>
        </p:spPr>
      </p:pic>
    </p:spTree>
    <p:extLst>
      <p:ext uri="{BB962C8B-B14F-4D97-AF65-F5344CB8AC3E}">
        <p14:creationId xmlns:p14="http://schemas.microsoft.com/office/powerpoint/2010/main" val="124630490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11" name="Content Placeholder 10"/>
          <p:cNvSpPr>
            <a:spLocks noGrp="1"/>
          </p:cNvSpPr>
          <p:nvPr>
            <p:ph sz="quarter" idx="10"/>
          </p:nvPr>
        </p:nvSpPr>
        <p:spPr>
          <a:xfrm>
            <a:off x="609600" y="1373188"/>
            <a:ext cx="3413760" cy="4572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Content Placeholder 12"/>
          <p:cNvSpPr>
            <a:spLocks noGrp="1"/>
          </p:cNvSpPr>
          <p:nvPr>
            <p:ph sz="quarter" idx="11"/>
          </p:nvPr>
        </p:nvSpPr>
        <p:spPr>
          <a:xfrm>
            <a:off x="4394201" y="1373188"/>
            <a:ext cx="3407833" cy="4572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5" name="Content Placeholder 14"/>
          <p:cNvSpPr>
            <a:spLocks noGrp="1"/>
          </p:cNvSpPr>
          <p:nvPr>
            <p:ph sz="quarter" idx="12"/>
          </p:nvPr>
        </p:nvSpPr>
        <p:spPr>
          <a:xfrm>
            <a:off x="8172452" y="1373188"/>
            <a:ext cx="3409949" cy="4572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7" name="Slide Number Placeholder 6"/>
          <p:cNvSpPr>
            <a:spLocks noGrp="1"/>
          </p:cNvSpPr>
          <p:nvPr>
            <p:ph type="sldNum" sz="quarter" idx="14"/>
          </p:nvPr>
        </p:nvSpPr>
        <p:spPr/>
        <p:txBody>
          <a:bodyPr/>
          <a:lstStyle/>
          <a:p>
            <a:fld id="{47259930-0133-477F-AF7D-6B726B3B0D4E}" type="slidenum">
              <a:rPr lang="en-US" smtClean="0"/>
              <a:t>‹#›</a:t>
            </a:fld>
            <a:endParaRPr lang="en-US"/>
          </a:p>
        </p:txBody>
      </p:sp>
      <p:sp>
        <p:nvSpPr>
          <p:cNvPr id="4" name="Date Placeholder 3"/>
          <p:cNvSpPr>
            <a:spLocks noGrp="1"/>
          </p:cNvSpPr>
          <p:nvPr>
            <p:ph type="dt" sz="half" idx="15"/>
          </p:nvPr>
        </p:nvSpPr>
        <p:spPr/>
        <p:txBody>
          <a:bodyPr/>
          <a:lstStyle/>
          <a:p>
            <a:fld id="{7FFE2269-2C68-40EA-B94A-8FBAF7A1E688}" type="datetimeFigureOut">
              <a:rPr lang="en-US" smtClean="0"/>
              <a:t>3/3/2020</a:t>
            </a:fld>
            <a:endParaRPr lang="en-US"/>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4143" y="6217935"/>
            <a:ext cx="1577754" cy="443485"/>
          </a:xfrm>
          <a:prstGeom prst="rect">
            <a:avLst/>
          </a:prstGeom>
        </p:spPr>
      </p:pic>
    </p:spTree>
    <p:extLst>
      <p:ext uri="{BB962C8B-B14F-4D97-AF65-F5344CB8AC3E}">
        <p14:creationId xmlns:p14="http://schemas.microsoft.com/office/powerpoint/2010/main" val="107563310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nd Column W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11" name="Content Placeholder 10"/>
          <p:cNvSpPr>
            <a:spLocks noGrp="1"/>
          </p:cNvSpPr>
          <p:nvPr>
            <p:ph sz="quarter" idx="10"/>
          </p:nvPr>
        </p:nvSpPr>
        <p:spPr>
          <a:xfrm>
            <a:off x="609600" y="1373188"/>
            <a:ext cx="3413760" cy="4572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Content Placeholder 12"/>
          <p:cNvSpPr>
            <a:spLocks noGrp="1"/>
          </p:cNvSpPr>
          <p:nvPr>
            <p:ph sz="quarter" idx="11"/>
          </p:nvPr>
        </p:nvSpPr>
        <p:spPr>
          <a:xfrm>
            <a:off x="4394200" y="1373188"/>
            <a:ext cx="7188200" cy="4572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3" name="Date Placeholder 2"/>
          <p:cNvSpPr>
            <a:spLocks noGrp="1"/>
          </p:cNvSpPr>
          <p:nvPr>
            <p:ph type="dt" sz="half" idx="12"/>
          </p:nvPr>
        </p:nvSpPr>
        <p:spPr/>
        <p:txBody>
          <a:bodyPr/>
          <a:lstStyle/>
          <a:p>
            <a:fld id="{7FFE2269-2C68-40EA-B94A-8FBAF7A1E688}" type="datetimeFigureOut">
              <a:rPr lang="en-US" smtClean="0"/>
              <a:t>3/3/2020</a:t>
            </a:fld>
            <a:endParaRPr lang="en-US"/>
          </a:p>
        </p:txBody>
      </p:sp>
      <p:sp>
        <p:nvSpPr>
          <p:cNvPr id="7" name="Slide Number Placeholder 6"/>
          <p:cNvSpPr>
            <a:spLocks noGrp="1"/>
          </p:cNvSpPr>
          <p:nvPr>
            <p:ph type="sldNum" sz="quarter" idx="13"/>
          </p:nvPr>
        </p:nvSpPr>
        <p:spPr/>
        <p:txBody>
          <a:bodyPr/>
          <a:lstStyle/>
          <a:p>
            <a:fld id="{47259930-0133-477F-AF7D-6B726B3B0D4E}" type="slidenum">
              <a:rPr lang="en-US" smtClean="0"/>
              <a:t>‹#›</a:t>
            </a:fld>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4134" y="6217921"/>
            <a:ext cx="1577754" cy="443485"/>
          </a:xfrm>
          <a:prstGeom prst="rect">
            <a:avLst/>
          </a:prstGeom>
        </p:spPr>
      </p:pic>
    </p:spTree>
    <p:extLst>
      <p:ext uri="{BB962C8B-B14F-4D97-AF65-F5344CB8AC3E}">
        <p14:creationId xmlns:p14="http://schemas.microsoft.com/office/powerpoint/2010/main" val="59956637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2nd Column Narrow">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11" name="Content Placeholder 10"/>
          <p:cNvSpPr>
            <a:spLocks noGrp="1"/>
          </p:cNvSpPr>
          <p:nvPr>
            <p:ph sz="quarter" idx="10"/>
          </p:nvPr>
        </p:nvSpPr>
        <p:spPr>
          <a:xfrm>
            <a:off x="609600" y="1373188"/>
            <a:ext cx="7192433" cy="4572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Content Placeholder 12"/>
          <p:cNvSpPr>
            <a:spLocks noGrp="1"/>
          </p:cNvSpPr>
          <p:nvPr>
            <p:ph sz="quarter" idx="11"/>
          </p:nvPr>
        </p:nvSpPr>
        <p:spPr>
          <a:xfrm>
            <a:off x="8172452" y="1373188"/>
            <a:ext cx="3409949" cy="4572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3" name="Date Placeholder 2"/>
          <p:cNvSpPr>
            <a:spLocks noGrp="1"/>
          </p:cNvSpPr>
          <p:nvPr>
            <p:ph type="dt" sz="half" idx="12"/>
          </p:nvPr>
        </p:nvSpPr>
        <p:spPr/>
        <p:txBody>
          <a:bodyPr/>
          <a:lstStyle/>
          <a:p>
            <a:fld id="{7FFE2269-2C68-40EA-B94A-8FBAF7A1E688}" type="datetimeFigureOut">
              <a:rPr lang="en-US" smtClean="0"/>
              <a:t>3/3/2020</a:t>
            </a:fld>
            <a:endParaRPr lang="en-US"/>
          </a:p>
        </p:txBody>
      </p:sp>
      <p:sp>
        <p:nvSpPr>
          <p:cNvPr id="7" name="Slide Number Placeholder 6"/>
          <p:cNvSpPr>
            <a:spLocks noGrp="1"/>
          </p:cNvSpPr>
          <p:nvPr>
            <p:ph type="sldNum" sz="quarter" idx="13"/>
          </p:nvPr>
        </p:nvSpPr>
        <p:spPr/>
        <p:txBody>
          <a:bodyPr/>
          <a:lstStyle/>
          <a:p>
            <a:fld id="{47259930-0133-477F-AF7D-6B726B3B0D4E}" type="slidenum">
              <a:rPr lang="en-US" smtClean="0"/>
              <a:t>‹#›</a:t>
            </a:fld>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4134" y="6217921"/>
            <a:ext cx="1577754" cy="443485"/>
          </a:xfrm>
          <a:prstGeom prst="rect">
            <a:avLst/>
          </a:prstGeom>
        </p:spPr>
      </p:pic>
    </p:spTree>
    <p:extLst>
      <p:ext uri="{BB962C8B-B14F-4D97-AF65-F5344CB8AC3E}">
        <p14:creationId xmlns:p14="http://schemas.microsoft.com/office/powerpoint/2010/main" val="121647511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Optional Presentation Cov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11718" y="1373189"/>
            <a:ext cx="10972801" cy="4568825"/>
          </a:xfrm>
        </p:spPr>
        <p:txBody>
          <a:bodyPr>
            <a:noAutofit/>
          </a:bodyPr>
          <a:lstStyle>
            <a:lvl1pPr>
              <a:defRPr sz="4400" b="0" baseline="0">
                <a:solidFill>
                  <a:schemeClr val="accent1"/>
                </a:solidFill>
              </a:defRPr>
            </a:lvl1pPr>
          </a:lstStyle>
          <a:p>
            <a:r>
              <a:rPr lang="en-US" dirty="0" smtClean="0"/>
              <a:t>Optional Presentation Cover</a:t>
            </a:r>
            <a:endParaRPr lang="en-US" dirty="0"/>
          </a:p>
        </p:txBody>
      </p:sp>
      <p:sp>
        <p:nvSpPr>
          <p:cNvPr id="4" name="Date Placeholder 3"/>
          <p:cNvSpPr>
            <a:spLocks noGrp="1"/>
          </p:cNvSpPr>
          <p:nvPr>
            <p:ph type="dt" sz="half" idx="10"/>
          </p:nvPr>
        </p:nvSpPr>
        <p:spPr/>
        <p:txBody>
          <a:bodyPr/>
          <a:lstStyle/>
          <a:p>
            <a:fld id="{7FFE2269-2C68-40EA-B94A-8FBAF7A1E688}" type="datetimeFigureOut">
              <a:rPr lang="en-US" smtClean="0"/>
              <a:t>3/3/2020</a:t>
            </a:fld>
            <a:endParaRPr lang="en-US"/>
          </a:p>
        </p:txBody>
      </p:sp>
      <p:sp>
        <p:nvSpPr>
          <p:cNvPr id="5" name="Slide Number Placeholder 4"/>
          <p:cNvSpPr>
            <a:spLocks noGrp="1"/>
          </p:cNvSpPr>
          <p:nvPr>
            <p:ph type="sldNum" sz="quarter" idx="11"/>
          </p:nvPr>
        </p:nvSpPr>
        <p:spPr/>
        <p:txBody>
          <a:bodyPr/>
          <a:lstStyle/>
          <a:p>
            <a:fld id="{47259930-0133-477F-AF7D-6B726B3B0D4E}" type="slidenum">
              <a:rPr lang="en-US" smtClean="0"/>
              <a:t>‹#›</a:t>
            </a:fld>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4134" y="6217921"/>
            <a:ext cx="1577754" cy="443485"/>
          </a:xfrm>
          <a:prstGeom prst="rect">
            <a:avLst/>
          </a:prstGeom>
        </p:spPr>
      </p:pic>
    </p:spTree>
    <p:extLst>
      <p:ext uri="{BB962C8B-B14F-4D97-AF65-F5344CB8AC3E}">
        <p14:creationId xmlns:p14="http://schemas.microsoft.com/office/powerpoint/2010/main" val="236477651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Full Page Photo">
    <p:spTree>
      <p:nvGrpSpPr>
        <p:cNvPr id="1" name=""/>
        <p:cNvGrpSpPr/>
        <p:nvPr/>
      </p:nvGrpSpPr>
      <p:grpSpPr>
        <a:xfrm>
          <a:off x="0" y="0"/>
          <a:ext cx="0" cy="0"/>
          <a:chOff x="0" y="0"/>
          <a:chExt cx="0" cy="0"/>
        </a:xfrm>
      </p:grpSpPr>
      <p:sp>
        <p:nvSpPr>
          <p:cNvPr id="11" name="Picture Placeholder 10"/>
          <p:cNvSpPr>
            <a:spLocks noGrp="1"/>
          </p:cNvSpPr>
          <p:nvPr>
            <p:ph type="pic" sz="quarter" idx="17"/>
          </p:nvPr>
        </p:nvSpPr>
        <p:spPr>
          <a:xfrm>
            <a:off x="2" y="0"/>
            <a:ext cx="12191999" cy="6858000"/>
          </a:xfrm>
        </p:spPr>
        <p:txBody>
          <a:bodyPr/>
          <a:lstStyle/>
          <a:p>
            <a:r>
              <a:rPr lang="en-US" smtClean="0"/>
              <a:t>Click icon to add picture</a:t>
            </a:r>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4134" y="6217920"/>
            <a:ext cx="2103119" cy="443484"/>
          </a:xfrm>
          <a:prstGeom prst="rect">
            <a:avLst/>
          </a:prstGeom>
        </p:spPr>
      </p:pic>
      <p:sp>
        <p:nvSpPr>
          <p:cNvPr id="4" name="Date Placeholder 3"/>
          <p:cNvSpPr>
            <a:spLocks noGrp="1"/>
          </p:cNvSpPr>
          <p:nvPr>
            <p:ph type="dt" sz="half" idx="18"/>
          </p:nvPr>
        </p:nvSpPr>
        <p:spPr/>
        <p:txBody>
          <a:bodyPr/>
          <a:lstStyle/>
          <a:p>
            <a:fld id="{7FFE2269-2C68-40EA-B94A-8FBAF7A1E688}" type="datetimeFigureOut">
              <a:rPr lang="en-US" smtClean="0"/>
              <a:t>3/3/2020</a:t>
            </a:fld>
            <a:endParaRPr lang="en-US"/>
          </a:p>
        </p:txBody>
      </p:sp>
      <p:sp>
        <p:nvSpPr>
          <p:cNvPr id="5" name="Slide Number Placeholder 4"/>
          <p:cNvSpPr>
            <a:spLocks noGrp="1"/>
          </p:cNvSpPr>
          <p:nvPr>
            <p:ph type="sldNum" sz="quarter" idx="19"/>
          </p:nvPr>
        </p:nvSpPr>
        <p:spPr/>
        <p:txBody>
          <a:bodyPr/>
          <a:lstStyle/>
          <a:p>
            <a:fld id="{47259930-0133-477F-AF7D-6B726B3B0D4E}" type="slidenum">
              <a:rPr lang="en-US" smtClean="0"/>
              <a:t>‹#›</a:t>
            </a:fld>
            <a:endParaRPr lang="en-US"/>
          </a:p>
        </p:txBody>
      </p:sp>
    </p:spTree>
    <p:extLst>
      <p:ext uri="{BB962C8B-B14F-4D97-AF65-F5344CB8AC3E}">
        <p14:creationId xmlns:p14="http://schemas.microsoft.com/office/powerpoint/2010/main" val="1702612039"/>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End Slide">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564134" y="6217922"/>
            <a:ext cx="1577754" cy="443485"/>
          </a:xfrm>
          <a:prstGeom prst="rect">
            <a:avLst/>
          </a:prstGeom>
        </p:spPr>
      </p:pic>
      <p:sp>
        <p:nvSpPr>
          <p:cNvPr id="8" name="Rectangle 7"/>
          <p:cNvSpPr/>
          <p:nvPr/>
        </p:nvSpPr>
        <p:spPr bwMode="hidden">
          <a:xfrm>
            <a:off x="1" y="-2"/>
            <a:ext cx="12192000" cy="6858000"/>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800"/>
          </a:p>
        </p:txBody>
      </p:sp>
      <p:sp>
        <p:nvSpPr>
          <p:cNvPr id="2" name="Date Placeholder 1"/>
          <p:cNvSpPr>
            <a:spLocks noGrp="1"/>
          </p:cNvSpPr>
          <p:nvPr>
            <p:ph type="dt" sz="half" idx="10"/>
          </p:nvPr>
        </p:nvSpPr>
        <p:spPr/>
        <p:txBody>
          <a:bodyPr/>
          <a:lstStyle>
            <a:lvl1pPr>
              <a:defRPr>
                <a:solidFill>
                  <a:schemeClr val="bg1"/>
                </a:solidFill>
              </a:defRPr>
            </a:lvl1pPr>
          </a:lstStyle>
          <a:p>
            <a:fld id="{7FFE2269-2C68-40EA-B94A-8FBAF7A1E688}" type="datetimeFigureOut">
              <a:rPr lang="en-US" smtClean="0"/>
              <a:t>3/3/2020</a:t>
            </a:fld>
            <a:endParaRPr lang="en-US"/>
          </a:p>
        </p:txBody>
      </p:sp>
      <p:sp>
        <p:nvSpPr>
          <p:cNvPr id="6" name="Slide Number Placeholder 5"/>
          <p:cNvSpPr>
            <a:spLocks noGrp="1"/>
          </p:cNvSpPr>
          <p:nvPr>
            <p:ph type="sldNum" sz="quarter" idx="11"/>
          </p:nvPr>
        </p:nvSpPr>
        <p:spPr/>
        <p:txBody>
          <a:bodyPr/>
          <a:lstStyle>
            <a:lvl1pPr>
              <a:defRPr>
                <a:solidFill>
                  <a:schemeClr val="bg1"/>
                </a:solidFill>
              </a:defRPr>
            </a:lvl1pPr>
          </a:lstStyle>
          <a:p>
            <a:fld id="{47259930-0133-477F-AF7D-6B726B3B0D4E}" type="slidenum">
              <a:rPr lang="en-US" smtClean="0"/>
              <a:t>‹#›</a:t>
            </a:fld>
            <a:endParaRPr lang="en-US"/>
          </a:p>
        </p:txBody>
      </p:sp>
      <p:sp>
        <p:nvSpPr>
          <p:cNvPr id="12" name="Text Placeholder 10"/>
          <p:cNvSpPr>
            <a:spLocks noGrp="1"/>
          </p:cNvSpPr>
          <p:nvPr>
            <p:ph type="body" sz="quarter" idx="12" hasCustomPrompt="1"/>
          </p:nvPr>
        </p:nvSpPr>
        <p:spPr>
          <a:xfrm>
            <a:off x="611717" y="1373188"/>
            <a:ext cx="7190316" cy="4572000"/>
          </a:xfrm>
        </p:spPr>
        <p:txBody>
          <a:bodyPr>
            <a:noAutofit/>
          </a:bodyPr>
          <a:lstStyle>
            <a:lvl1pPr>
              <a:defRPr sz="4400" baseline="0">
                <a:solidFill>
                  <a:schemeClr val="bg2"/>
                </a:solidFill>
              </a:defRPr>
            </a:lvl1pPr>
            <a:lvl2pPr marL="285750" marR="0" indent="-285750" algn="l" defTabSz="0" rtl="0" eaLnBrk="1" fontAlgn="auto" latinLnBrk="0" hangingPunct="1">
              <a:lnSpc>
                <a:spcPct val="100000"/>
              </a:lnSpc>
              <a:spcBef>
                <a:spcPts val="0"/>
              </a:spcBef>
              <a:spcAft>
                <a:spcPts val="300"/>
              </a:spcAft>
              <a:buClrTx/>
              <a:buSzTx/>
              <a:buFont typeface="Arial" panose="020B0604020202020204" pitchFamily="34" charset="0"/>
              <a:buChar char="•"/>
              <a:tabLst/>
              <a:defRPr sz="3600">
                <a:solidFill>
                  <a:schemeClr val="bg2"/>
                </a:solidFill>
              </a:defRPr>
            </a:lvl2pPr>
            <a:lvl3pPr marL="287338" indent="-285750">
              <a:buFont typeface="Arial" panose="020B0604020202020204" pitchFamily="34" charset="0"/>
              <a:buChar char="•"/>
              <a:defRPr sz="3600">
                <a:solidFill>
                  <a:schemeClr val="bg1"/>
                </a:solidFill>
              </a:defRPr>
            </a:lvl3pPr>
            <a:lvl4pPr marL="283464" indent="-284163">
              <a:buFont typeface="Arial" panose="020B0604020202020204" pitchFamily="34" charset="0"/>
              <a:buChar char="•"/>
              <a:defRPr sz="3600">
                <a:solidFill>
                  <a:schemeClr val="bg1"/>
                </a:solidFill>
              </a:defRPr>
            </a:lvl4pPr>
            <a:lvl5pPr marL="283464" indent="-284163">
              <a:buFont typeface="Arial" panose="020B0604020202020204" pitchFamily="34" charset="0"/>
              <a:buChar char="•"/>
              <a:defRPr sz="3600">
                <a:solidFill>
                  <a:schemeClr val="bg1"/>
                </a:solidFill>
              </a:defRPr>
            </a:lvl5pPr>
            <a:lvl6pPr marL="287338" marR="0" indent="-285750" algn="l" defTabSz="0" rtl="0" eaLnBrk="1" fontAlgn="auto" latinLnBrk="0" hangingPunct="1">
              <a:lnSpc>
                <a:spcPct val="100000"/>
              </a:lnSpc>
              <a:spcBef>
                <a:spcPts val="0"/>
              </a:spcBef>
              <a:spcAft>
                <a:spcPts val="300"/>
              </a:spcAft>
              <a:buClrTx/>
              <a:buSzTx/>
              <a:buFont typeface="Arial" panose="020B0604020202020204" pitchFamily="34" charset="0"/>
              <a:buChar char="•"/>
              <a:tabLst/>
              <a:defRPr sz="3600">
                <a:solidFill>
                  <a:schemeClr val="bg2"/>
                </a:solidFill>
              </a:defRPr>
            </a:lvl6pPr>
            <a:lvl7pPr marL="287338" marR="0" indent="-285750" algn="l" defTabSz="0" rtl="0" eaLnBrk="1" fontAlgn="auto" latinLnBrk="0" hangingPunct="1">
              <a:lnSpc>
                <a:spcPct val="100000"/>
              </a:lnSpc>
              <a:spcBef>
                <a:spcPts val="0"/>
              </a:spcBef>
              <a:spcAft>
                <a:spcPts val="300"/>
              </a:spcAft>
              <a:buClrTx/>
              <a:buSzTx/>
              <a:buFont typeface="Arial" panose="020B0604020202020204" pitchFamily="34" charset="0"/>
              <a:buChar char="•"/>
              <a:tabLst/>
              <a:defRPr sz="3600">
                <a:solidFill>
                  <a:schemeClr val="bg2"/>
                </a:solidFill>
              </a:defRPr>
            </a:lvl7pPr>
            <a:lvl8pPr marL="285750" marR="0" indent="-285750" algn="l" defTabSz="0" rtl="0" eaLnBrk="1" fontAlgn="auto" latinLnBrk="0" hangingPunct="1">
              <a:lnSpc>
                <a:spcPct val="100000"/>
              </a:lnSpc>
              <a:spcBef>
                <a:spcPts val="0"/>
              </a:spcBef>
              <a:spcAft>
                <a:spcPts val="300"/>
              </a:spcAft>
              <a:buClrTx/>
              <a:buSzTx/>
              <a:buFont typeface="Arial" panose="020B0604020202020204" pitchFamily="34" charset="0"/>
              <a:buChar char="•"/>
              <a:tabLst/>
              <a:defRPr sz="3600">
                <a:solidFill>
                  <a:schemeClr val="bg1"/>
                </a:solidFill>
              </a:defRPr>
            </a:lvl8pPr>
            <a:lvl9pPr marL="287338" indent="-285750">
              <a:buFont typeface="Arial" panose="020B0604020202020204" pitchFamily="34" charset="0"/>
              <a:buChar char="•"/>
              <a:defRPr sz="3600">
                <a:solidFill>
                  <a:schemeClr val="bg1"/>
                </a:solidFill>
              </a:defRPr>
            </a:lvl9pPr>
          </a:lstStyle>
          <a:p>
            <a:pPr lvl="0"/>
            <a:r>
              <a:rPr lang="en-US" dirty="0" smtClean="0"/>
              <a:t>Thank You</a:t>
            </a: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hidden">
          <a:xfrm>
            <a:off x="560833" y="6217922"/>
            <a:ext cx="1577754" cy="443485"/>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10400" y="0"/>
            <a:ext cx="4481727" cy="6858000"/>
          </a:xfrm>
          <a:prstGeom prst="rect">
            <a:avLst/>
          </a:prstGeom>
        </p:spPr>
      </p:pic>
    </p:spTree>
    <p:extLst>
      <p:ext uri="{BB962C8B-B14F-4D97-AF65-F5344CB8AC3E}">
        <p14:creationId xmlns:p14="http://schemas.microsoft.com/office/powerpoint/2010/main" val="400429331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FFE2269-2C68-40EA-B94A-8FBAF7A1E688}" type="datetimeFigureOut">
              <a:rPr lang="en-US" smtClean="0"/>
              <a:t>3/3/2020</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47259930-0133-477F-AF7D-6B726B3B0D4E}" type="slidenum">
              <a:rPr lang="en-US" smtClean="0"/>
              <a:t>‹#›</a:t>
            </a:fld>
            <a:endParaRPr lang="en-US"/>
          </a:p>
        </p:txBody>
      </p:sp>
    </p:spTree>
    <p:extLst>
      <p:ext uri="{BB962C8B-B14F-4D97-AF65-F5344CB8AC3E}">
        <p14:creationId xmlns:p14="http://schemas.microsoft.com/office/powerpoint/2010/main" val="30310774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FE2269-2C68-40EA-B94A-8FBAF7A1E688}" type="datetimeFigureOut">
              <a:rPr lang="en-US" smtClean="0"/>
              <a:t>3/3/2020</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47259930-0133-477F-AF7D-6B726B3B0D4E}" type="slidenum">
              <a:rPr lang="en-US" smtClean="0"/>
              <a:t>‹#›</a:t>
            </a:fld>
            <a:endParaRPr lang="en-US"/>
          </a:p>
        </p:txBody>
      </p:sp>
    </p:spTree>
    <p:extLst>
      <p:ext uri="{BB962C8B-B14F-4D97-AF65-F5344CB8AC3E}">
        <p14:creationId xmlns:p14="http://schemas.microsoft.com/office/powerpoint/2010/main" val="38595047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FFE2269-2C68-40EA-B94A-8FBAF7A1E688}" type="datetimeFigureOut">
              <a:rPr lang="en-US" smtClean="0"/>
              <a:t>3/3/2020</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47259930-0133-477F-AF7D-6B726B3B0D4E}" type="slidenum">
              <a:rPr lang="en-US" smtClean="0"/>
              <a:t>‹#›</a:t>
            </a:fld>
            <a:endParaRPr lang="en-US"/>
          </a:p>
        </p:txBody>
      </p:sp>
    </p:spTree>
    <p:extLst>
      <p:ext uri="{BB962C8B-B14F-4D97-AF65-F5344CB8AC3E}">
        <p14:creationId xmlns:p14="http://schemas.microsoft.com/office/powerpoint/2010/main" val="22408267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Divider Slide Alternat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black">
          <a:xfrm>
            <a:off x="1" y="0"/>
            <a:ext cx="12192025" cy="6858014"/>
          </a:xfrm>
          <a:prstGeom prst="rect">
            <a:avLst/>
          </a:prstGeom>
        </p:spPr>
      </p:pic>
      <p:sp>
        <p:nvSpPr>
          <p:cNvPr id="2" name="Date Placeholder 1"/>
          <p:cNvSpPr>
            <a:spLocks noGrp="1"/>
          </p:cNvSpPr>
          <p:nvPr>
            <p:ph type="dt" sz="half" idx="13"/>
          </p:nvPr>
        </p:nvSpPr>
        <p:spPr/>
        <p:txBody>
          <a:bodyPr/>
          <a:lstStyle>
            <a:lvl1pPr>
              <a:defRPr>
                <a:solidFill>
                  <a:schemeClr val="tx1"/>
                </a:solidFill>
              </a:defRPr>
            </a:lvl1pPr>
          </a:lstStyle>
          <a:p>
            <a:fld id="{4D115FFD-E8E5-4FCB-8D78-F2CA2747CA36}" type="datetime1">
              <a:rPr lang="en-US" smtClean="0">
                <a:solidFill>
                  <a:srgbClr val="53565A"/>
                </a:solidFill>
              </a:rPr>
              <a:pPr/>
              <a:t>3/3/2020</a:t>
            </a:fld>
            <a:endParaRPr lang="en-US" dirty="0">
              <a:solidFill>
                <a:srgbClr val="53565A"/>
              </a:solidFill>
            </a:endParaRPr>
          </a:p>
        </p:txBody>
      </p:sp>
      <p:sp>
        <p:nvSpPr>
          <p:cNvPr id="6" name="Slide Number Placeholder 5"/>
          <p:cNvSpPr>
            <a:spLocks noGrp="1"/>
          </p:cNvSpPr>
          <p:nvPr>
            <p:ph type="sldNum" sz="quarter" idx="14"/>
          </p:nvPr>
        </p:nvSpPr>
        <p:spPr/>
        <p:txBody>
          <a:bodyPr/>
          <a:lstStyle>
            <a:lvl1pPr>
              <a:defRPr>
                <a:solidFill>
                  <a:schemeClr val="tx1"/>
                </a:solidFill>
              </a:defRPr>
            </a:lvl1pPr>
          </a:lstStyle>
          <a:p>
            <a:fld id="{5E8BC936-0928-C346-B13E-04BD58031644}" type="slidenum">
              <a:rPr lang="en-US" smtClean="0">
                <a:solidFill>
                  <a:srgbClr val="53565A"/>
                </a:solidFill>
              </a:rPr>
              <a:pPr/>
              <a:t>‹#›</a:t>
            </a:fld>
            <a:endParaRPr lang="en-US" dirty="0">
              <a:solidFill>
                <a:srgbClr val="53565A"/>
              </a:solidFill>
            </a:endParaRP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64134" y="6217920"/>
            <a:ext cx="2103119" cy="443484"/>
          </a:xfrm>
          <a:prstGeom prst="rect">
            <a:avLst/>
          </a:prstGeom>
        </p:spPr>
      </p:pic>
      <p:sp>
        <p:nvSpPr>
          <p:cNvPr id="12" name="Text Placeholder 10"/>
          <p:cNvSpPr>
            <a:spLocks noGrp="1"/>
          </p:cNvSpPr>
          <p:nvPr>
            <p:ph type="body" sz="quarter" idx="12"/>
          </p:nvPr>
        </p:nvSpPr>
        <p:spPr bwMode="blackWhite">
          <a:xfrm>
            <a:off x="611717" y="1373188"/>
            <a:ext cx="7190316" cy="4572000"/>
          </a:xfrm>
        </p:spPr>
        <p:txBody>
          <a:bodyPr>
            <a:noAutofit/>
          </a:bodyPr>
          <a:lstStyle>
            <a:lvl1pPr>
              <a:defRPr sz="4400" baseline="0">
                <a:solidFill>
                  <a:schemeClr val="accent3"/>
                </a:solidFill>
              </a:defRPr>
            </a:lvl1pPr>
            <a:lvl2pPr marL="285750" marR="0" indent="-285750" algn="l" defTabSz="0" rtl="0" eaLnBrk="1" fontAlgn="auto" latinLnBrk="0" hangingPunct="1">
              <a:lnSpc>
                <a:spcPct val="100000"/>
              </a:lnSpc>
              <a:spcBef>
                <a:spcPts val="0"/>
              </a:spcBef>
              <a:spcAft>
                <a:spcPts val="300"/>
              </a:spcAft>
              <a:buClrTx/>
              <a:buSzTx/>
              <a:buFont typeface="Calibri" panose="020F0502020204030204" pitchFamily="34" charset="0"/>
              <a:buChar char="-"/>
              <a:tabLst/>
              <a:defRPr sz="3600">
                <a:solidFill>
                  <a:schemeClr val="accent3"/>
                </a:solidFill>
              </a:defRPr>
            </a:lvl2pPr>
            <a:lvl3pPr marL="287338" indent="-285750">
              <a:defRPr sz="3600">
                <a:solidFill>
                  <a:schemeClr val="accent3"/>
                </a:solidFill>
              </a:defRPr>
            </a:lvl3pPr>
            <a:lvl4pPr marL="283464" indent="-284163">
              <a:buFont typeface="Calibri" panose="020F0502020204030204" pitchFamily="34" charset="0"/>
              <a:buChar char="-"/>
              <a:defRPr sz="3600">
                <a:solidFill>
                  <a:schemeClr val="accent3"/>
                </a:solidFill>
              </a:defRPr>
            </a:lvl4pPr>
            <a:lvl5pPr marL="283464" indent="-284163">
              <a:defRPr sz="3600">
                <a:solidFill>
                  <a:schemeClr val="accent3"/>
                </a:solidFill>
              </a:defRPr>
            </a:lvl5pPr>
            <a:lvl6pPr marL="287338" marR="0" indent="-285750" algn="l" defTabSz="0" rtl="0" eaLnBrk="1" fontAlgn="auto" latinLnBrk="0" hangingPunct="1">
              <a:lnSpc>
                <a:spcPct val="100000"/>
              </a:lnSpc>
              <a:spcBef>
                <a:spcPts val="0"/>
              </a:spcBef>
              <a:spcAft>
                <a:spcPts val="300"/>
              </a:spcAft>
              <a:buClrTx/>
              <a:buSzTx/>
              <a:buFont typeface="Calibri" panose="020F0502020204030204" pitchFamily="34" charset="0"/>
              <a:buChar char="-"/>
              <a:tabLst/>
              <a:defRPr sz="3600">
                <a:solidFill>
                  <a:schemeClr val="accent3"/>
                </a:solidFill>
              </a:defRPr>
            </a:lvl6pPr>
            <a:lvl7pPr marL="287338" marR="0" indent="-285750" algn="l" defTabSz="0" rtl="0" eaLnBrk="1" fontAlgn="auto" latinLnBrk="0" hangingPunct="1">
              <a:lnSpc>
                <a:spcPct val="100000"/>
              </a:lnSpc>
              <a:spcBef>
                <a:spcPts val="0"/>
              </a:spcBef>
              <a:spcAft>
                <a:spcPts val="300"/>
              </a:spcAft>
              <a:buClrTx/>
              <a:buSzTx/>
              <a:buFont typeface="Calibri" panose="020F0502020204030204" pitchFamily="34" charset="0"/>
              <a:buChar char="-"/>
              <a:tabLst/>
              <a:defRPr sz="3600">
                <a:solidFill>
                  <a:schemeClr val="accent3"/>
                </a:solidFill>
              </a:defRPr>
            </a:lvl7pPr>
            <a:lvl8pPr marL="285750" marR="0" indent="-285750" algn="l" defTabSz="0" rtl="0" eaLnBrk="1" fontAlgn="auto" latinLnBrk="0" hangingPunct="1">
              <a:lnSpc>
                <a:spcPct val="100000"/>
              </a:lnSpc>
              <a:spcBef>
                <a:spcPts val="0"/>
              </a:spcBef>
              <a:spcAft>
                <a:spcPts val="300"/>
              </a:spcAft>
              <a:buClrTx/>
              <a:buSzTx/>
              <a:buFont typeface="Calibri" panose="020F0502020204030204" pitchFamily="34" charset="0"/>
              <a:buChar char="-"/>
              <a:tabLst/>
              <a:defRPr sz="3600">
                <a:solidFill>
                  <a:schemeClr val="accent3"/>
                </a:solidFill>
              </a:defRPr>
            </a:lvl8pPr>
            <a:lvl9pPr marL="287338" indent="-285750">
              <a:defRPr sz="3600">
                <a:solidFill>
                  <a:schemeClr val="accent3"/>
                </a:solidFill>
              </a:defRPr>
            </a:lvl9pPr>
          </a:lstStyle>
          <a:p>
            <a:pPr lvl="0"/>
            <a:r>
              <a:rPr lang="en-US" smtClean="0"/>
              <a:t>Click to edit Master text styles</a:t>
            </a:r>
          </a:p>
        </p:txBody>
      </p:sp>
    </p:spTree>
    <p:extLst>
      <p:ext uri="{BB962C8B-B14F-4D97-AF65-F5344CB8AC3E}">
        <p14:creationId xmlns:p14="http://schemas.microsoft.com/office/powerpoint/2010/main" val="45594487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Agena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11718" y="1373190"/>
            <a:ext cx="10972801" cy="796925"/>
          </a:xfrm>
        </p:spPr>
        <p:txBody>
          <a:bodyPr>
            <a:noAutofit/>
          </a:bodyPr>
          <a:lstStyle>
            <a:lvl1pPr>
              <a:defRPr sz="4400" b="0">
                <a:solidFill>
                  <a:schemeClr val="accent1"/>
                </a:solidFill>
              </a:defRPr>
            </a:lvl1pPr>
          </a:lstStyle>
          <a:p>
            <a:r>
              <a:rPr lang="en-US" dirty="0" smtClean="0"/>
              <a:t>Today’s Agenda</a:t>
            </a:r>
            <a:endParaRPr lang="en-US" dirty="0"/>
          </a:p>
        </p:txBody>
      </p:sp>
      <p:sp>
        <p:nvSpPr>
          <p:cNvPr id="9" name="Content Placeholder 8"/>
          <p:cNvSpPr>
            <a:spLocks noGrp="1"/>
          </p:cNvSpPr>
          <p:nvPr>
            <p:ph sz="quarter" idx="12"/>
          </p:nvPr>
        </p:nvSpPr>
        <p:spPr>
          <a:xfrm>
            <a:off x="609600" y="2286000"/>
            <a:ext cx="10972801" cy="3657600"/>
          </a:xfrm>
        </p:spPr>
        <p:txBody>
          <a:bodyPr>
            <a:noAutofit/>
          </a:bodyPr>
          <a:lstStyle>
            <a:lvl1pPr marL="342900" indent="-342900">
              <a:buFont typeface="+mj-lt"/>
              <a:buAutoNum type="arabicPeriod"/>
              <a:defRPr sz="2800" baseline="0">
                <a:solidFill>
                  <a:schemeClr val="accent1"/>
                </a:solidFill>
              </a:defRPr>
            </a:lvl1pPr>
            <a:lvl2pPr marL="628650" indent="-284163">
              <a:buFont typeface="Arial" panose="020B0604020202020204" pitchFamily="34" charset="0"/>
              <a:buChar char="•"/>
              <a:defRPr sz="2800">
                <a:solidFill>
                  <a:schemeClr val="accent1"/>
                </a:solidFill>
              </a:defRPr>
            </a:lvl2pPr>
            <a:lvl3pPr marL="630936" indent="-283464">
              <a:buFont typeface="Arial" panose="020B0604020202020204" pitchFamily="34" charset="0"/>
              <a:buChar char="•"/>
              <a:defRPr sz="2800">
                <a:solidFill>
                  <a:schemeClr val="accent1"/>
                </a:solidFill>
              </a:defRPr>
            </a:lvl3pPr>
            <a:lvl4pPr marL="630936" indent="-283464">
              <a:buFont typeface="Arial" panose="020B0604020202020204" pitchFamily="34" charset="0"/>
              <a:buChar char="•"/>
              <a:defRPr sz="2800">
                <a:solidFill>
                  <a:srgbClr val="003CA5"/>
                </a:solidFill>
              </a:defRPr>
            </a:lvl4pPr>
            <a:lvl5pPr marL="630936" indent="-283464">
              <a:buFont typeface="Arial" panose="020B0604020202020204" pitchFamily="34" charset="0"/>
              <a:buChar char="•"/>
              <a:defRPr sz="2800">
                <a:solidFill>
                  <a:srgbClr val="003CA5"/>
                </a:solidFill>
              </a:defRPr>
            </a:lvl5pPr>
            <a:lvl6pPr marL="630936" indent="-283464">
              <a:buFont typeface="Arial" panose="020B0604020202020204" pitchFamily="34" charset="0"/>
              <a:buChar char="•"/>
              <a:defRPr sz="2800">
                <a:solidFill>
                  <a:schemeClr val="accent1"/>
                </a:solidFill>
              </a:defRPr>
            </a:lvl6pPr>
            <a:lvl7pPr marL="630936" indent="-283464">
              <a:buFont typeface="Arial" panose="020B0604020202020204" pitchFamily="34" charset="0"/>
              <a:buChar char="•"/>
              <a:defRPr sz="2800">
                <a:solidFill>
                  <a:srgbClr val="003CA5"/>
                </a:solidFill>
              </a:defRPr>
            </a:lvl7pPr>
            <a:lvl8pPr marL="630936" indent="-283464">
              <a:buFont typeface="Arial" panose="020B0604020202020204" pitchFamily="34" charset="0"/>
              <a:buChar char="•"/>
              <a:defRPr sz="2800">
                <a:solidFill>
                  <a:srgbClr val="003CA5"/>
                </a:solidFill>
              </a:defRPr>
            </a:lvl8pPr>
            <a:lvl9pPr marL="630936" indent="-283464">
              <a:buFont typeface="Arial" panose="020B0604020202020204" pitchFamily="34" charset="0"/>
              <a:buChar char="•"/>
              <a:defRPr sz="2800">
                <a:solidFill>
                  <a:srgbClr val="003CA5"/>
                </a:solidFill>
              </a:defRPr>
            </a:lvl9pPr>
          </a:lstStyle>
          <a:p>
            <a:pPr lvl="0"/>
            <a:r>
              <a:rPr lang="en-US" smtClean="0"/>
              <a:t>Click to edit Master text styles</a:t>
            </a:r>
          </a:p>
          <a:p>
            <a:pPr lvl="1"/>
            <a:r>
              <a:rPr lang="en-US" smtClean="0"/>
              <a:t>Second level</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4134" y="6217921"/>
            <a:ext cx="1577754" cy="443485"/>
          </a:xfrm>
          <a:prstGeom prst="rect">
            <a:avLst/>
          </a:prstGeom>
        </p:spPr>
      </p:pic>
      <p:sp>
        <p:nvSpPr>
          <p:cNvPr id="4" name="Date Placeholder 3"/>
          <p:cNvSpPr>
            <a:spLocks noGrp="1"/>
          </p:cNvSpPr>
          <p:nvPr>
            <p:ph type="dt" sz="half" idx="13"/>
          </p:nvPr>
        </p:nvSpPr>
        <p:spPr/>
        <p:txBody>
          <a:bodyPr/>
          <a:lstStyle/>
          <a:p>
            <a:fld id="{7FFE2269-2C68-40EA-B94A-8FBAF7A1E688}" type="datetimeFigureOut">
              <a:rPr lang="en-US" smtClean="0"/>
              <a:t>3/3/2020</a:t>
            </a:fld>
            <a:endParaRPr lang="en-US"/>
          </a:p>
        </p:txBody>
      </p:sp>
      <p:sp>
        <p:nvSpPr>
          <p:cNvPr id="5" name="Slide Number Placeholder 4"/>
          <p:cNvSpPr>
            <a:spLocks noGrp="1"/>
          </p:cNvSpPr>
          <p:nvPr>
            <p:ph type="sldNum" sz="quarter" idx="14"/>
          </p:nvPr>
        </p:nvSpPr>
        <p:spPr/>
        <p:txBody>
          <a:bodyPr/>
          <a:lstStyle/>
          <a:p>
            <a:fld id="{47259930-0133-477F-AF7D-6B726B3B0D4E}" type="slidenum">
              <a:rPr lang="en-US" smtClean="0"/>
              <a:t>‹#›</a:t>
            </a:fld>
            <a:endParaRPr lang="en-US"/>
          </a:p>
        </p:txBody>
      </p:sp>
    </p:spTree>
    <p:extLst>
      <p:ext uri="{BB962C8B-B14F-4D97-AF65-F5344CB8AC3E}">
        <p14:creationId xmlns:p14="http://schemas.microsoft.com/office/powerpoint/2010/main" val="312859389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Divider Slide">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4134" y="6217922"/>
            <a:ext cx="1577754" cy="443485"/>
          </a:xfrm>
          <a:prstGeom prst="rect">
            <a:avLst/>
          </a:prstGeom>
        </p:spPr>
      </p:pic>
      <p:sp>
        <p:nvSpPr>
          <p:cNvPr id="8" name="Rectangle 7"/>
          <p:cNvSpPr/>
          <p:nvPr/>
        </p:nvSpPr>
        <p:spPr bwMode="hidden">
          <a:xfrm>
            <a:off x="1" y="-2"/>
            <a:ext cx="12192000" cy="6858000"/>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800"/>
          </a:p>
        </p:txBody>
      </p:sp>
      <p:sp>
        <p:nvSpPr>
          <p:cNvPr id="11" name="Text Placeholder 10"/>
          <p:cNvSpPr>
            <a:spLocks noGrp="1"/>
          </p:cNvSpPr>
          <p:nvPr>
            <p:ph type="body" sz="quarter" idx="12"/>
          </p:nvPr>
        </p:nvSpPr>
        <p:spPr bwMode="blackWhite">
          <a:xfrm>
            <a:off x="611717" y="1373188"/>
            <a:ext cx="7190316" cy="4572000"/>
          </a:xfrm>
        </p:spPr>
        <p:txBody>
          <a:bodyPr>
            <a:noAutofit/>
          </a:bodyPr>
          <a:lstStyle>
            <a:lvl1pPr>
              <a:defRPr sz="4400" baseline="0">
                <a:solidFill>
                  <a:schemeClr val="bg2"/>
                </a:solidFill>
              </a:defRPr>
            </a:lvl1pPr>
            <a:lvl2pPr marL="285750" marR="0" indent="-285750" algn="l" defTabSz="0" rtl="0" eaLnBrk="1" fontAlgn="auto" latinLnBrk="0" hangingPunct="1">
              <a:lnSpc>
                <a:spcPct val="100000"/>
              </a:lnSpc>
              <a:spcBef>
                <a:spcPts val="0"/>
              </a:spcBef>
              <a:spcAft>
                <a:spcPts val="300"/>
              </a:spcAft>
              <a:buClrTx/>
              <a:buSzTx/>
              <a:buFont typeface="Calibri" panose="020F0502020204030204" pitchFamily="34" charset="0"/>
              <a:buChar char="-"/>
              <a:tabLst/>
              <a:defRPr sz="3600">
                <a:solidFill>
                  <a:schemeClr val="bg2"/>
                </a:solidFill>
              </a:defRPr>
            </a:lvl2pPr>
            <a:lvl3pPr marL="287338" indent="-285750">
              <a:defRPr sz="3600">
                <a:solidFill>
                  <a:schemeClr val="bg1"/>
                </a:solidFill>
              </a:defRPr>
            </a:lvl3pPr>
            <a:lvl4pPr marL="283464" indent="-284163">
              <a:buFont typeface="Calibri" panose="020F0502020204030204" pitchFamily="34" charset="0"/>
              <a:buChar char="-"/>
              <a:defRPr sz="3600">
                <a:solidFill>
                  <a:schemeClr val="bg1"/>
                </a:solidFill>
              </a:defRPr>
            </a:lvl4pPr>
            <a:lvl5pPr marL="283464" indent="-284163">
              <a:defRPr sz="3600">
                <a:solidFill>
                  <a:schemeClr val="bg1"/>
                </a:solidFill>
              </a:defRPr>
            </a:lvl5pPr>
            <a:lvl6pPr marL="287338" marR="0" indent="-285750" algn="l" defTabSz="0" rtl="0" eaLnBrk="1" fontAlgn="auto" latinLnBrk="0" hangingPunct="1">
              <a:lnSpc>
                <a:spcPct val="100000"/>
              </a:lnSpc>
              <a:spcBef>
                <a:spcPts val="0"/>
              </a:spcBef>
              <a:spcAft>
                <a:spcPts val="300"/>
              </a:spcAft>
              <a:buClrTx/>
              <a:buSzTx/>
              <a:buFont typeface="Calibri" panose="020F0502020204030204" pitchFamily="34" charset="0"/>
              <a:buChar char="-"/>
              <a:tabLst/>
              <a:defRPr sz="3600">
                <a:solidFill>
                  <a:schemeClr val="bg2"/>
                </a:solidFill>
              </a:defRPr>
            </a:lvl6pPr>
            <a:lvl7pPr marL="287338" marR="0" indent="-285750" algn="l" defTabSz="0" rtl="0" eaLnBrk="1" fontAlgn="auto" latinLnBrk="0" hangingPunct="1">
              <a:lnSpc>
                <a:spcPct val="100000"/>
              </a:lnSpc>
              <a:spcBef>
                <a:spcPts val="0"/>
              </a:spcBef>
              <a:spcAft>
                <a:spcPts val="300"/>
              </a:spcAft>
              <a:buClrTx/>
              <a:buSzTx/>
              <a:buFont typeface="Calibri" panose="020F0502020204030204" pitchFamily="34" charset="0"/>
              <a:buChar char="-"/>
              <a:tabLst/>
              <a:defRPr sz="3600">
                <a:solidFill>
                  <a:schemeClr val="bg2"/>
                </a:solidFill>
              </a:defRPr>
            </a:lvl7pPr>
            <a:lvl8pPr marL="285750" marR="0" indent="-285750" algn="l" defTabSz="0" rtl="0" eaLnBrk="1" fontAlgn="auto" latinLnBrk="0" hangingPunct="1">
              <a:lnSpc>
                <a:spcPct val="100000"/>
              </a:lnSpc>
              <a:spcBef>
                <a:spcPts val="0"/>
              </a:spcBef>
              <a:spcAft>
                <a:spcPts val="300"/>
              </a:spcAft>
              <a:buClrTx/>
              <a:buSzTx/>
              <a:buFont typeface="Calibri" panose="020F0502020204030204" pitchFamily="34" charset="0"/>
              <a:buChar char="-"/>
              <a:tabLst/>
              <a:defRPr sz="3600">
                <a:solidFill>
                  <a:schemeClr val="bg1"/>
                </a:solidFill>
              </a:defRPr>
            </a:lvl8pPr>
            <a:lvl9pPr marL="287338" indent="-285750">
              <a:defRPr sz="3600">
                <a:solidFill>
                  <a:schemeClr val="bg1"/>
                </a:solidFill>
              </a:defRPr>
            </a:lvl9pPr>
          </a:lstStyle>
          <a:p>
            <a:pPr lvl="0"/>
            <a:r>
              <a:rPr lang="en-US" smtClean="0"/>
              <a:t>Click to edit Master text styles</a:t>
            </a:r>
          </a:p>
        </p:txBody>
      </p:sp>
      <p:sp>
        <p:nvSpPr>
          <p:cNvPr id="2" name="Date Placeholder 1"/>
          <p:cNvSpPr>
            <a:spLocks noGrp="1"/>
          </p:cNvSpPr>
          <p:nvPr>
            <p:ph type="dt" sz="half" idx="13"/>
          </p:nvPr>
        </p:nvSpPr>
        <p:spPr/>
        <p:txBody>
          <a:bodyPr/>
          <a:lstStyle>
            <a:lvl1pPr>
              <a:defRPr>
                <a:solidFill>
                  <a:schemeClr val="bg1"/>
                </a:solidFill>
              </a:defRPr>
            </a:lvl1pPr>
          </a:lstStyle>
          <a:p>
            <a:fld id="{7FFE2269-2C68-40EA-B94A-8FBAF7A1E688}" type="datetimeFigureOut">
              <a:rPr lang="en-US" smtClean="0"/>
              <a:t>3/3/2020</a:t>
            </a:fld>
            <a:endParaRPr lang="en-US"/>
          </a:p>
        </p:txBody>
      </p:sp>
      <p:sp>
        <p:nvSpPr>
          <p:cNvPr id="6" name="Slide Number Placeholder 5"/>
          <p:cNvSpPr>
            <a:spLocks noGrp="1"/>
          </p:cNvSpPr>
          <p:nvPr>
            <p:ph type="sldNum" sz="quarter" idx="14"/>
          </p:nvPr>
        </p:nvSpPr>
        <p:spPr/>
        <p:txBody>
          <a:bodyPr/>
          <a:lstStyle>
            <a:lvl1pPr>
              <a:defRPr>
                <a:solidFill>
                  <a:schemeClr val="bg1"/>
                </a:solidFill>
              </a:defRPr>
            </a:lvl1pPr>
          </a:lstStyle>
          <a:p>
            <a:fld id="{47259930-0133-477F-AF7D-6B726B3B0D4E}" type="slidenum">
              <a:rPr lang="en-US" smtClean="0"/>
              <a:t>‹#›</a:t>
            </a:fld>
            <a:endParaRPr lang="en-US"/>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hidden">
          <a:xfrm>
            <a:off x="564134" y="6217922"/>
            <a:ext cx="1577754" cy="443485"/>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10400" y="0"/>
            <a:ext cx="4481727" cy="6858000"/>
          </a:xfrm>
          <a:prstGeom prst="rect">
            <a:avLst/>
          </a:prstGeom>
        </p:spPr>
      </p:pic>
    </p:spTree>
    <p:extLst>
      <p:ext uri="{BB962C8B-B14F-4D97-AF65-F5344CB8AC3E}">
        <p14:creationId xmlns:p14="http://schemas.microsoft.com/office/powerpoint/2010/main" val="58731711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Divider Slide Alternate">
    <p:spTree>
      <p:nvGrpSpPr>
        <p:cNvPr id="1" name=""/>
        <p:cNvGrpSpPr/>
        <p:nvPr/>
      </p:nvGrpSpPr>
      <p:grpSpPr>
        <a:xfrm>
          <a:off x="0" y="0"/>
          <a:ext cx="0" cy="0"/>
          <a:chOff x="0" y="0"/>
          <a:chExt cx="0" cy="0"/>
        </a:xfrm>
      </p:grpSpPr>
      <p:sp>
        <p:nvSpPr>
          <p:cNvPr id="2" name="Date Placeholder 1"/>
          <p:cNvSpPr>
            <a:spLocks noGrp="1"/>
          </p:cNvSpPr>
          <p:nvPr>
            <p:ph type="dt" sz="half" idx="13"/>
          </p:nvPr>
        </p:nvSpPr>
        <p:spPr/>
        <p:txBody>
          <a:bodyPr/>
          <a:lstStyle>
            <a:lvl1pPr>
              <a:defRPr>
                <a:solidFill>
                  <a:schemeClr val="tx1"/>
                </a:solidFill>
              </a:defRPr>
            </a:lvl1pPr>
          </a:lstStyle>
          <a:p>
            <a:fld id="{4D115FFD-E8E5-4FCB-8D78-F2CA2747CA36}" type="datetime1">
              <a:rPr lang="en-US" smtClean="0">
                <a:solidFill>
                  <a:srgbClr val="53565A"/>
                </a:solidFill>
              </a:rPr>
              <a:pPr/>
              <a:t>3/3/2020</a:t>
            </a:fld>
            <a:endParaRPr lang="en-US" dirty="0">
              <a:solidFill>
                <a:srgbClr val="53565A"/>
              </a:solidFill>
            </a:endParaRPr>
          </a:p>
        </p:txBody>
      </p:sp>
      <p:sp>
        <p:nvSpPr>
          <p:cNvPr id="6" name="Slide Number Placeholder 5"/>
          <p:cNvSpPr>
            <a:spLocks noGrp="1"/>
          </p:cNvSpPr>
          <p:nvPr>
            <p:ph type="sldNum" sz="quarter" idx="14"/>
          </p:nvPr>
        </p:nvSpPr>
        <p:spPr/>
        <p:txBody>
          <a:bodyPr/>
          <a:lstStyle>
            <a:lvl1pPr>
              <a:defRPr>
                <a:solidFill>
                  <a:schemeClr val="tx1"/>
                </a:solidFill>
              </a:defRPr>
            </a:lvl1pPr>
          </a:lstStyle>
          <a:p>
            <a:fld id="{5E8BC936-0928-C346-B13E-04BD58031644}" type="slidenum">
              <a:rPr lang="en-US" smtClean="0">
                <a:solidFill>
                  <a:srgbClr val="53565A"/>
                </a:solidFill>
              </a:rPr>
              <a:pPr/>
              <a:t>‹#›</a:t>
            </a:fld>
            <a:endParaRPr lang="en-US" dirty="0">
              <a:solidFill>
                <a:srgbClr val="53565A"/>
              </a:solidFill>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4134" y="6217921"/>
            <a:ext cx="1577754" cy="443485"/>
          </a:xfrm>
          <a:prstGeom prst="rect">
            <a:avLst/>
          </a:prstGeom>
        </p:spPr>
      </p:pic>
      <p:sp>
        <p:nvSpPr>
          <p:cNvPr id="12" name="Text Placeholder 10"/>
          <p:cNvSpPr>
            <a:spLocks noGrp="1"/>
          </p:cNvSpPr>
          <p:nvPr>
            <p:ph type="body" sz="quarter" idx="12"/>
          </p:nvPr>
        </p:nvSpPr>
        <p:spPr bwMode="blackWhite">
          <a:xfrm>
            <a:off x="611717" y="1373188"/>
            <a:ext cx="7190316" cy="4572000"/>
          </a:xfrm>
        </p:spPr>
        <p:txBody>
          <a:bodyPr>
            <a:noAutofit/>
          </a:bodyPr>
          <a:lstStyle>
            <a:lvl1pPr>
              <a:defRPr sz="4400" baseline="0">
                <a:solidFill>
                  <a:schemeClr val="accent1"/>
                </a:solidFill>
              </a:defRPr>
            </a:lvl1pPr>
            <a:lvl2pPr marL="285750" marR="0" indent="-285750" algn="l" defTabSz="0" rtl="0" eaLnBrk="1" fontAlgn="auto" latinLnBrk="0" hangingPunct="1">
              <a:lnSpc>
                <a:spcPct val="100000"/>
              </a:lnSpc>
              <a:spcBef>
                <a:spcPts val="0"/>
              </a:spcBef>
              <a:spcAft>
                <a:spcPts val="300"/>
              </a:spcAft>
              <a:buClrTx/>
              <a:buSzTx/>
              <a:buFont typeface="Calibri" panose="020F0502020204030204" pitchFamily="34" charset="0"/>
              <a:buChar char="-"/>
              <a:tabLst/>
              <a:defRPr sz="3600">
                <a:solidFill>
                  <a:schemeClr val="accent1"/>
                </a:solidFill>
              </a:defRPr>
            </a:lvl2pPr>
            <a:lvl3pPr marL="287338" indent="-285750">
              <a:defRPr sz="3600">
                <a:solidFill>
                  <a:schemeClr val="accent1"/>
                </a:solidFill>
              </a:defRPr>
            </a:lvl3pPr>
            <a:lvl4pPr marL="283464" indent="-284163">
              <a:buFont typeface="Calibri" panose="020F0502020204030204" pitchFamily="34" charset="0"/>
              <a:buChar char="-"/>
              <a:defRPr sz="3600">
                <a:solidFill>
                  <a:schemeClr val="accent1"/>
                </a:solidFill>
              </a:defRPr>
            </a:lvl4pPr>
            <a:lvl5pPr marL="283464" indent="-284163">
              <a:defRPr sz="3600">
                <a:solidFill>
                  <a:schemeClr val="accent1"/>
                </a:solidFill>
              </a:defRPr>
            </a:lvl5pPr>
            <a:lvl6pPr marL="287338" marR="0" indent="-285750" algn="l" defTabSz="0" rtl="0" eaLnBrk="1" fontAlgn="auto" latinLnBrk="0" hangingPunct="1">
              <a:lnSpc>
                <a:spcPct val="100000"/>
              </a:lnSpc>
              <a:spcBef>
                <a:spcPts val="0"/>
              </a:spcBef>
              <a:spcAft>
                <a:spcPts val="300"/>
              </a:spcAft>
              <a:buClrTx/>
              <a:buSzTx/>
              <a:buFont typeface="Calibri" panose="020F0502020204030204" pitchFamily="34" charset="0"/>
              <a:buChar char="-"/>
              <a:tabLst/>
              <a:defRPr sz="3600">
                <a:solidFill>
                  <a:schemeClr val="accent1"/>
                </a:solidFill>
              </a:defRPr>
            </a:lvl6pPr>
            <a:lvl7pPr marL="287338" marR="0" indent="-285750" algn="l" defTabSz="0" rtl="0" eaLnBrk="1" fontAlgn="auto" latinLnBrk="0" hangingPunct="1">
              <a:lnSpc>
                <a:spcPct val="100000"/>
              </a:lnSpc>
              <a:spcBef>
                <a:spcPts val="0"/>
              </a:spcBef>
              <a:spcAft>
                <a:spcPts val="300"/>
              </a:spcAft>
              <a:buClrTx/>
              <a:buSzTx/>
              <a:buFont typeface="Calibri" panose="020F0502020204030204" pitchFamily="34" charset="0"/>
              <a:buChar char="-"/>
              <a:tabLst/>
              <a:defRPr sz="3600">
                <a:solidFill>
                  <a:schemeClr val="accent1"/>
                </a:solidFill>
              </a:defRPr>
            </a:lvl7pPr>
            <a:lvl8pPr marL="285750" marR="0" indent="-285750" algn="l" defTabSz="0" rtl="0" eaLnBrk="1" fontAlgn="auto" latinLnBrk="0" hangingPunct="1">
              <a:lnSpc>
                <a:spcPct val="100000"/>
              </a:lnSpc>
              <a:spcBef>
                <a:spcPts val="0"/>
              </a:spcBef>
              <a:spcAft>
                <a:spcPts val="300"/>
              </a:spcAft>
              <a:buClrTx/>
              <a:buSzTx/>
              <a:buFont typeface="Calibri" panose="020F0502020204030204" pitchFamily="34" charset="0"/>
              <a:buChar char="-"/>
              <a:tabLst/>
              <a:defRPr sz="3600">
                <a:solidFill>
                  <a:schemeClr val="accent1"/>
                </a:solidFill>
              </a:defRPr>
            </a:lvl8pPr>
            <a:lvl9pPr marL="287338" indent="-285750">
              <a:defRPr sz="3600">
                <a:solidFill>
                  <a:schemeClr val="accent1"/>
                </a:solidFill>
              </a:defRPr>
            </a:lvl9pPr>
          </a:lstStyle>
          <a:p>
            <a:pPr lvl="0"/>
            <a:r>
              <a:rPr lang="en-US" smtClean="0"/>
              <a:t>Click to edit Master text styles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10400" y="0"/>
            <a:ext cx="4481727" cy="6858000"/>
          </a:xfrm>
          <a:prstGeom prst="rect">
            <a:avLst/>
          </a:prstGeom>
        </p:spPr>
      </p:pic>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bwMode="black">
          <a:xfrm>
            <a:off x="1" y="0"/>
            <a:ext cx="12192025" cy="6858014"/>
          </a:xfrm>
          <a:prstGeom prst="rect">
            <a:avLst/>
          </a:prstGeom>
        </p:spPr>
      </p:pic>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4134" y="6217920"/>
            <a:ext cx="2103119" cy="443484"/>
          </a:xfrm>
          <a:prstGeom prst="rect">
            <a:avLst/>
          </a:prstGeom>
        </p:spPr>
      </p:pic>
    </p:spTree>
    <p:extLst>
      <p:ext uri="{BB962C8B-B14F-4D97-AF65-F5344CB8AC3E}">
        <p14:creationId xmlns:p14="http://schemas.microsoft.com/office/powerpoint/2010/main" val="23354339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Quote Slide">
    <p:spTree>
      <p:nvGrpSpPr>
        <p:cNvPr id="1" name=""/>
        <p:cNvGrpSpPr/>
        <p:nvPr/>
      </p:nvGrpSpPr>
      <p:grpSpPr>
        <a:xfrm>
          <a:off x="0" y="0"/>
          <a:ext cx="0" cy="0"/>
          <a:chOff x="0" y="0"/>
          <a:chExt cx="0" cy="0"/>
        </a:xfrm>
      </p:grpSpPr>
      <p:sp>
        <p:nvSpPr>
          <p:cNvPr id="11" name="Picture Placeholder 10"/>
          <p:cNvSpPr>
            <a:spLocks noGrp="1"/>
          </p:cNvSpPr>
          <p:nvPr>
            <p:ph type="pic" sz="quarter" idx="17"/>
          </p:nvPr>
        </p:nvSpPr>
        <p:spPr>
          <a:xfrm>
            <a:off x="2" y="0"/>
            <a:ext cx="12191999" cy="6858000"/>
          </a:xfrm>
        </p:spPr>
        <p:txBody>
          <a:bodyPr/>
          <a:lstStyle/>
          <a:p>
            <a:r>
              <a:rPr lang="en-US" smtClean="0"/>
              <a:t>Click icon to add picture</a:t>
            </a:r>
            <a:endParaRPr lang="en-US"/>
          </a:p>
        </p:txBody>
      </p:sp>
      <p:sp>
        <p:nvSpPr>
          <p:cNvPr id="6" name="Text Placeholder 5"/>
          <p:cNvSpPr>
            <a:spLocks noGrp="1"/>
          </p:cNvSpPr>
          <p:nvPr>
            <p:ph type="body" sz="quarter" idx="16"/>
          </p:nvPr>
        </p:nvSpPr>
        <p:spPr>
          <a:xfrm>
            <a:off x="3" y="0"/>
            <a:ext cx="4032249" cy="6858000"/>
          </a:xfrm>
          <a:solidFill>
            <a:schemeClr val="accent1">
              <a:alpha val="63000"/>
            </a:schemeClr>
          </a:solidFill>
        </p:spPr>
        <p:txBody>
          <a:bodyPr lIns="612648" tIns="1280160" rIns="457200" bIns="914400">
            <a:noAutofit/>
          </a:bodyPr>
          <a:lstStyle>
            <a:lvl1pPr marL="0" indent="0">
              <a:tabLst/>
              <a:defRPr sz="2400">
                <a:solidFill>
                  <a:schemeClr val="bg2"/>
                </a:solidFill>
              </a:defRPr>
            </a:lvl1pPr>
            <a:lvl2pPr marL="164592" indent="-164592">
              <a:buFontTx/>
              <a:buNone/>
              <a:defRPr sz="2400">
                <a:solidFill>
                  <a:schemeClr val="bg2"/>
                </a:solidFill>
              </a:defRPr>
            </a:lvl2pPr>
            <a:lvl3pPr marL="164592" indent="-164592">
              <a:buFontTx/>
              <a:buNone/>
              <a:defRPr sz="2400">
                <a:solidFill>
                  <a:schemeClr val="bg2"/>
                </a:solidFill>
              </a:defRPr>
            </a:lvl3pPr>
            <a:lvl4pPr marL="164592" indent="-164592">
              <a:buFontTx/>
              <a:buNone/>
              <a:defRPr sz="2400">
                <a:solidFill>
                  <a:schemeClr val="bg2"/>
                </a:solidFill>
              </a:defRPr>
            </a:lvl4pPr>
            <a:lvl5pPr marL="164592" indent="-164592">
              <a:buFontTx/>
              <a:buNone/>
              <a:defRPr sz="2400">
                <a:solidFill>
                  <a:schemeClr val="bg2"/>
                </a:solidFill>
              </a:defRPr>
            </a:lvl5pPr>
            <a:lvl6pPr marL="164592" indent="-164592">
              <a:buFontTx/>
              <a:buNone/>
              <a:defRPr sz="2400">
                <a:solidFill>
                  <a:schemeClr val="bg2"/>
                </a:solidFill>
              </a:defRPr>
            </a:lvl6pPr>
            <a:lvl7pPr marL="164592" indent="-164592">
              <a:buFontTx/>
              <a:buNone/>
              <a:defRPr sz="2400">
                <a:solidFill>
                  <a:schemeClr val="bg2"/>
                </a:solidFill>
              </a:defRPr>
            </a:lvl7pPr>
            <a:lvl8pPr marL="164592" indent="-164592">
              <a:buFontTx/>
              <a:buNone/>
              <a:defRPr sz="2400">
                <a:solidFill>
                  <a:schemeClr val="bg2"/>
                </a:solidFill>
              </a:defRPr>
            </a:lvl8pPr>
            <a:lvl9pPr marL="164592" indent="-164592">
              <a:buFontTx/>
              <a:buNone/>
              <a:defRPr sz="2400">
                <a:solidFill>
                  <a:schemeClr val="bg2"/>
                </a:solidFill>
              </a:defRPr>
            </a:lvl9pPr>
          </a:lstStyle>
          <a:p>
            <a:pPr lvl="0"/>
            <a:r>
              <a:rPr lang="en-US" smtClean="0"/>
              <a:t>Click to edit Master text styles</a:t>
            </a:r>
          </a:p>
        </p:txBody>
      </p:sp>
    </p:spTree>
    <p:extLst>
      <p:ext uri="{BB962C8B-B14F-4D97-AF65-F5344CB8AC3E}">
        <p14:creationId xmlns:p14="http://schemas.microsoft.com/office/powerpoint/2010/main" val="155386137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Intro Slide Stack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smtClean="0"/>
              <a:t>Click to edit Master title style</a:t>
            </a:r>
            <a:endParaRPr lang="en-US" dirty="0"/>
          </a:p>
        </p:txBody>
      </p:sp>
      <p:sp>
        <p:nvSpPr>
          <p:cNvPr id="9" name="Content Placeholder 8"/>
          <p:cNvSpPr>
            <a:spLocks noGrp="1"/>
          </p:cNvSpPr>
          <p:nvPr>
            <p:ph sz="quarter" idx="10"/>
          </p:nvPr>
        </p:nvSpPr>
        <p:spPr>
          <a:xfrm>
            <a:off x="611717" y="1373188"/>
            <a:ext cx="10970683" cy="2144712"/>
          </a:xfrm>
        </p:spPr>
        <p:txBody>
          <a:bodyPr>
            <a:noAutofit/>
          </a:bodyPr>
          <a:lstStyle>
            <a:lvl1pPr>
              <a:defRPr sz="2400">
                <a:solidFill>
                  <a:schemeClr val="tx2"/>
                </a:solidFill>
              </a:defRPr>
            </a:lvl1pPr>
            <a:lvl2pPr marL="173736" indent="-173736">
              <a:buFont typeface="Arial" panose="020B0604020202020204" pitchFamily="34" charset="0"/>
              <a:buChar char="•"/>
              <a:defRPr sz="2400">
                <a:solidFill>
                  <a:schemeClr val="tx2"/>
                </a:solidFill>
              </a:defRPr>
            </a:lvl2pPr>
            <a:lvl3pPr marL="173736" indent="-173736">
              <a:buFont typeface="Arial" panose="020B0604020202020204" pitchFamily="34" charset="0"/>
              <a:buChar char="•"/>
              <a:defRPr sz="2400">
                <a:solidFill>
                  <a:schemeClr val="tx2"/>
                </a:solidFill>
              </a:defRPr>
            </a:lvl3pPr>
            <a:lvl4pPr marL="173736" indent="-173736">
              <a:buFont typeface="Arial" panose="020B0604020202020204" pitchFamily="34" charset="0"/>
              <a:buChar char="•"/>
              <a:defRPr sz="2400">
                <a:solidFill>
                  <a:schemeClr val="tx2"/>
                </a:solidFill>
              </a:defRPr>
            </a:lvl4pPr>
            <a:lvl5pPr marL="173736" indent="-173736">
              <a:buFont typeface="Arial" panose="020B0604020202020204" pitchFamily="34" charset="0"/>
              <a:buChar char="•"/>
              <a:defRPr sz="2400">
                <a:solidFill>
                  <a:schemeClr val="tx2"/>
                </a:solidFill>
              </a:defRPr>
            </a:lvl5pPr>
            <a:lvl6pPr marL="173736" indent="-173736">
              <a:buFont typeface="Arial" panose="020B0604020202020204" pitchFamily="34" charset="0"/>
              <a:buChar char="•"/>
              <a:defRPr sz="2400">
                <a:solidFill>
                  <a:schemeClr val="tx2"/>
                </a:solidFill>
              </a:defRPr>
            </a:lvl6pPr>
            <a:lvl7pPr marL="173736" indent="-173736">
              <a:buFont typeface="Arial" panose="020B0604020202020204" pitchFamily="34" charset="0"/>
              <a:buChar char="•"/>
              <a:defRPr sz="2400">
                <a:solidFill>
                  <a:schemeClr val="tx2"/>
                </a:solidFill>
              </a:defRPr>
            </a:lvl7pPr>
            <a:lvl8pPr marL="173736" indent="-173736">
              <a:buFont typeface="Arial" panose="020B0604020202020204" pitchFamily="34" charset="0"/>
              <a:buChar char="•"/>
              <a:defRPr sz="2400">
                <a:solidFill>
                  <a:schemeClr val="tx2"/>
                </a:solidFill>
              </a:defRPr>
            </a:lvl8pPr>
            <a:lvl9pPr marL="173736" indent="-173736">
              <a:buFont typeface="Arial" panose="020B0604020202020204" pitchFamily="34" charset="0"/>
              <a:buChar char="•"/>
              <a:defRPr sz="2400">
                <a:solidFill>
                  <a:schemeClr val="tx2"/>
                </a:solidFill>
              </a:defRPr>
            </a:lvl9pPr>
          </a:lstStyle>
          <a:p>
            <a:pPr lvl="0"/>
            <a:r>
              <a:rPr lang="en-US" smtClean="0"/>
              <a:t>Click to edit Master text styles</a:t>
            </a:r>
          </a:p>
        </p:txBody>
      </p:sp>
      <p:sp>
        <p:nvSpPr>
          <p:cNvPr id="11" name="Content Placeholder 10"/>
          <p:cNvSpPr>
            <a:spLocks noGrp="1"/>
          </p:cNvSpPr>
          <p:nvPr>
            <p:ph sz="quarter" idx="11"/>
          </p:nvPr>
        </p:nvSpPr>
        <p:spPr>
          <a:xfrm>
            <a:off x="609600" y="3794124"/>
            <a:ext cx="10972801" cy="214884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3" name="Date Placeholder 2"/>
          <p:cNvSpPr>
            <a:spLocks noGrp="1"/>
          </p:cNvSpPr>
          <p:nvPr>
            <p:ph type="dt" sz="half" idx="12"/>
          </p:nvPr>
        </p:nvSpPr>
        <p:spPr/>
        <p:txBody>
          <a:bodyPr/>
          <a:lstStyle/>
          <a:p>
            <a:fld id="{7FFE2269-2C68-40EA-B94A-8FBAF7A1E688}" type="datetimeFigureOut">
              <a:rPr lang="en-US" smtClean="0"/>
              <a:t>3/3/2020</a:t>
            </a:fld>
            <a:endParaRPr lang="en-US"/>
          </a:p>
        </p:txBody>
      </p:sp>
      <p:sp>
        <p:nvSpPr>
          <p:cNvPr id="7" name="Slide Number Placeholder 6"/>
          <p:cNvSpPr>
            <a:spLocks noGrp="1"/>
          </p:cNvSpPr>
          <p:nvPr>
            <p:ph type="sldNum" sz="quarter" idx="13"/>
          </p:nvPr>
        </p:nvSpPr>
        <p:spPr/>
        <p:txBody>
          <a:bodyPr/>
          <a:lstStyle/>
          <a:p>
            <a:fld id="{47259930-0133-477F-AF7D-6B726B3B0D4E}" type="slidenum">
              <a:rPr lang="en-US" smtClean="0"/>
              <a:t>‹#›</a:t>
            </a:fld>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4134" y="6217921"/>
            <a:ext cx="1577754" cy="443485"/>
          </a:xfrm>
          <a:prstGeom prst="rect">
            <a:avLst/>
          </a:prstGeom>
        </p:spPr>
      </p:pic>
    </p:spTree>
    <p:extLst>
      <p:ext uri="{BB962C8B-B14F-4D97-AF65-F5344CB8AC3E}">
        <p14:creationId xmlns:p14="http://schemas.microsoft.com/office/powerpoint/2010/main" val="52324699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Intro Slide 2-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smtClean="0"/>
              <a:t>Click to edit Master title style</a:t>
            </a:r>
            <a:endParaRPr lang="en-US" dirty="0"/>
          </a:p>
        </p:txBody>
      </p:sp>
      <p:sp>
        <p:nvSpPr>
          <p:cNvPr id="3" name="Date Placeholder 2"/>
          <p:cNvSpPr>
            <a:spLocks noGrp="1"/>
          </p:cNvSpPr>
          <p:nvPr>
            <p:ph type="dt" sz="half" idx="12"/>
          </p:nvPr>
        </p:nvSpPr>
        <p:spPr/>
        <p:txBody>
          <a:bodyPr/>
          <a:lstStyle/>
          <a:p>
            <a:fld id="{7FFE2269-2C68-40EA-B94A-8FBAF7A1E688}" type="datetimeFigureOut">
              <a:rPr lang="en-US" smtClean="0"/>
              <a:t>3/3/2020</a:t>
            </a:fld>
            <a:endParaRPr lang="en-US"/>
          </a:p>
        </p:txBody>
      </p:sp>
      <p:sp>
        <p:nvSpPr>
          <p:cNvPr id="7" name="Slide Number Placeholder 6"/>
          <p:cNvSpPr>
            <a:spLocks noGrp="1"/>
          </p:cNvSpPr>
          <p:nvPr>
            <p:ph type="sldNum" sz="quarter" idx="13"/>
          </p:nvPr>
        </p:nvSpPr>
        <p:spPr/>
        <p:txBody>
          <a:bodyPr/>
          <a:lstStyle/>
          <a:p>
            <a:fld id="{47259930-0133-477F-AF7D-6B726B3B0D4E}" type="slidenum">
              <a:rPr lang="en-US" smtClean="0"/>
              <a:t>‹#›</a:t>
            </a:fld>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4134" y="6217921"/>
            <a:ext cx="1577754" cy="443485"/>
          </a:xfrm>
          <a:prstGeom prst="rect">
            <a:avLst/>
          </a:prstGeom>
        </p:spPr>
      </p:pic>
      <p:sp>
        <p:nvSpPr>
          <p:cNvPr id="10" name="Content Placeholder 8"/>
          <p:cNvSpPr>
            <a:spLocks noGrp="1"/>
          </p:cNvSpPr>
          <p:nvPr>
            <p:ph sz="quarter" idx="14"/>
          </p:nvPr>
        </p:nvSpPr>
        <p:spPr>
          <a:xfrm>
            <a:off x="609600" y="1371600"/>
            <a:ext cx="5303520" cy="4572000"/>
          </a:xfrm>
        </p:spPr>
        <p:txBody>
          <a:bodyPr>
            <a:noAutofit/>
          </a:bodyPr>
          <a:lstStyle>
            <a:lvl1pPr>
              <a:defRPr sz="2400">
                <a:solidFill>
                  <a:schemeClr val="tx2"/>
                </a:solidFill>
              </a:defRPr>
            </a:lvl1pPr>
            <a:lvl2pPr marL="173736" indent="-173736">
              <a:buFont typeface="Arial" panose="020B0604020202020204" pitchFamily="34" charset="0"/>
              <a:buChar char="•"/>
              <a:defRPr sz="2400">
                <a:solidFill>
                  <a:schemeClr val="tx2"/>
                </a:solidFill>
              </a:defRPr>
            </a:lvl2pPr>
            <a:lvl3pPr marL="173736" indent="-173736">
              <a:buFont typeface="Arial" panose="020B0604020202020204" pitchFamily="34" charset="0"/>
              <a:buChar char="•"/>
              <a:defRPr sz="2400">
                <a:solidFill>
                  <a:schemeClr val="tx2"/>
                </a:solidFill>
              </a:defRPr>
            </a:lvl3pPr>
            <a:lvl4pPr marL="173736" indent="-173736">
              <a:buFont typeface="Arial" panose="020B0604020202020204" pitchFamily="34" charset="0"/>
              <a:buChar char="•"/>
              <a:defRPr sz="2400">
                <a:solidFill>
                  <a:schemeClr val="tx2"/>
                </a:solidFill>
              </a:defRPr>
            </a:lvl4pPr>
            <a:lvl5pPr marL="173736" indent="-173736">
              <a:buFont typeface="Arial" panose="020B0604020202020204" pitchFamily="34" charset="0"/>
              <a:buChar char="•"/>
              <a:defRPr sz="2400">
                <a:solidFill>
                  <a:schemeClr val="tx2"/>
                </a:solidFill>
              </a:defRPr>
            </a:lvl5pPr>
            <a:lvl6pPr marL="173736" indent="-173736">
              <a:buFont typeface="Arial" panose="020B0604020202020204" pitchFamily="34" charset="0"/>
              <a:buChar char="•"/>
              <a:defRPr sz="2400">
                <a:solidFill>
                  <a:schemeClr val="tx2"/>
                </a:solidFill>
              </a:defRPr>
            </a:lvl6pPr>
            <a:lvl7pPr marL="173736" indent="-173736">
              <a:buFont typeface="Arial" panose="020B0604020202020204" pitchFamily="34" charset="0"/>
              <a:buChar char="•"/>
              <a:defRPr sz="2400">
                <a:solidFill>
                  <a:schemeClr val="tx2"/>
                </a:solidFill>
              </a:defRPr>
            </a:lvl7pPr>
            <a:lvl8pPr marL="173736" indent="-173736">
              <a:buFont typeface="Arial" panose="020B0604020202020204" pitchFamily="34" charset="0"/>
              <a:buChar char="•"/>
              <a:defRPr sz="2400">
                <a:solidFill>
                  <a:schemeClr val="tx2"/>
                </a:solidFill>
              </a:defRPr>
            </a:lvl8pPr>
            <a:lvl9pPr marL="173736" indent="-173736">
              <a:buFont typeface="Arial" panose="020B0604020202020204" pitchFamily="34" charset="0"/>
              <a:buChar char="•"/>
              <a:defRPr sz="2400">
                <a:solidFill>
                  <a:schemeClr val="tx2"/>
                </a:solidFill>
              </a:defRPr>
            </a:lvl9pPr>
          </a:lstStyle>
          <a:p>
            <a:pPr lvl="0"/>
            <a:r>
              <a:rPr lang="en-US" smtClean="0"/>
              <a:t>Click to edit Master text styles</a:t>
            </a:r>
          </a:p>
          <a:p>
            <a:pPr lvl="1"/>
            <a:r>
              <a:rPr lang="en-US" smtClean="0"/>
              <a:t>Second level</a:t>
            </a:r>
          </a:p>
        </p:txBody>
      </p:sp>
      <p:sp>
        <p:nvSpPr>
          <p:cNvPr id="12" name="Content Placeholder 8"/>
          <p:cNvSpPr>
            <a:spLocks noGrp="1"/>
          </p:cNvSpPr>
          <p:nvPr>
            <p:ph sz="quarter" idx="15"/>
          </p:nvPr>
        </p:nvSpPr>
        <p:spPr>
          <a:xfrm>
            <a:off x="6276828" y="1371600"/>
            <a:ext cx="5303520" cy="4572000"/>
          </a:xfrm>
        </p:spPr>
        <p:txBody>
          <a:bodyPr>
            <a:noAutofit/>
          </a:bodyPr>
          <a:lstStyle>
            <a:lvl1pPr>
              <a:defRPr sz="2400">
                <a:solidFill>
                  <a:schemeClr val="tx2"/>
                </a:solidFill>
              </a:defRPr>
            </a:lvl1pPr>
            <a:lvl2pPr marL="173736" indent="-173736">
              <a:buFont typeface="Arial" panose="020B0604020202020204" pitchFamily="34" charset="0"/>
              <a:buChar char="•"/>
              <a:defRPr sz="2400">
                <a:solidFill>
                  <a:schemeClr val="tx2"/>
                </a:solidFill>
              </a:defRPr>
            </a:lvl2pPr>
            <a:lvl3pPr marL="173736" indent="-173736">
              <a:buFont typeface="Arial" panose="020B0604020202020204" pitchFamily="34" charset="0"/>
              <a:buChar char="•"/>
              <a:defRPr sz="2400">
                <a:solidFill>
                  <a:schemeClr val="tx2"/>
                </a:solidFill>
              </a:defRPr>
            </a:lvl3pPr>
            <a:lvl4pPr marL="173736" indent="-173736">
              <a:buFont typeface="Arial" panose="020B0604020202020204" pitchFamily="34" charset="0"/>
              <a:buChar char="•"/>
              <a:defRPr sz="2400">
                <a:solidFill>
                  <a:schemeClr val="tx2"/>
                </a:solidFill>
              </a:defRPr>
            </a:lvl4pPr>
            <a:lvl5pPr marL="173736" indent="-173736">
              <a:buFont typeface="Arial" panose="020B0604020202020204" pitchFamily="34" charset="0"/>
              <a:buChar char="•"/>
              <a:defRPr sz="2400">
                <a:solidFill>
                  <a:schemeClr val="tx2"/>
                </a:solidFill>
              </a:defRPr>
            </a:lvl5pPr>
            <a:lvl6pPr marL="173736" indent="-173736">
              <a:buFont typeface="Arial" panose="020B0604020202020204" pitchFamily="34" charset="0"/>
              <a:buChar char="•"/>
              <a:defRPr sz="2400">
                <a:solidFill>
                  <a:schemeClr val="tx2"/>
                </a:solidFill>
              </a:defRPr>
            </a:lvl6pPr>
            <a:lvl7pPr marL="173736" indent="-173736">
              <a:buFont typeface="Arial" panose="020B0604020202020204" pitchFamily="34" charset="0"/>
              <a:buChar char="•"/>
              <a:defRPr sz="2400">
                <a:solidFill>
                  <a:schemeClr val="tx2"/>
                </a:solidFill>
              </a:defRPr>
            </a:lvl7pPr>
            <a:lvl8pPr marL="173736" indent="-173736">
              <a:buFont typeface="Arial" panose="020B0604020202020204" pitchFamily="34" charset="0"/>
              <a:buChar char="•"/>
              <a:defRPr sz="2400">
                <a:solidFill>
                  <a:schemeClr val="tx2"/>
                </a:solidFill>
              </a:defRPr>
            </a:lvl8pPr>
            <a:lvl9pPr marL="173736" indent="-173736">
              <a:buFont typeface="Arial" panose="020B0604020202020204" pitchFamily="34" charset="0"/>
              <a:buChar char="•"/>
              <a:defRPr sz="2400">
                <a:solidFill>
                  <a:schemeClr val="tx2"/>
                </a:solidFill>
              </a:defRPr>
            </a:lvl9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36626595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1-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7FFE2269-2C68-40EA-B94A-8FBAF7A1E688}" type="datetimeFigureOut">
              <a:rPr lang="en-US" smtClean="0"/>
              <a:t>3/3/2020</a:t>
            </a:fld>
            <a:endParaRPr lang="en-US"/>
          </a:p>
        </p:txBody>
      </p:sp>
      <p:sp>
        <p:nvSpPr>
          <p:cNvPr id="7" name="Slide Number Placeholder 6"/>
          <p:cNvSpPr>
            <a:spLocks noGrp="1"/>
          </p:cNvSpPr>
          <p:nvPr>
            <p:ph type="sldNum" sz="quarter" idx="11"/>
          </p:nvPr>
        </p:nvSpPr>
        <p:spPr/>
        <p:txBody>
          <a:bodyPr/>
          <a:lstStyle/>
          <a:p>
            <a:fld id="{47259930-0133-477F-AF7D-6B726B3B0D4E}" type="slidenum">
              <a:rPr lang="en-US" smtClean="0"/>
              <a:t>‹#›</a:t>
            </a:fld>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4134" y="6217921"/>
            <a:ext cx="1577754" cy="443485"/>
          </a:xfrm>
          <a:prstGeom prst="rect">
            <a:avLst/>
          </a:prstGeom>
        </p:spPr>
      </p:pic>
    </p:spTree>
    <p:extLst>
      <p:ext uri="{BB962C8B-B14F-4D97-AF65-F5344CB8AC3E}">
        <p14:creationId xmlns:p14="http://schemas.microsoft.com/office/powerpoint/2010/main" val="250096272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457200"/>
            <a:ext cx="10972801" cy="795528"/>
          </a:xfrm>
          <a:prstGeom prst="rect">
            <a:avLst/>
          </a:prstGeom>
        </p:spPr>
        <p:txBody>
          <a:bodyPr vert="horz" lIns="0" tIns="0" rIns="0" bIns="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371599"/>
            <a:ext cx="10972801" cy="4572000"/>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4396773" y="6470332"/>
            <a:ext cx="1950720" cy="182880"/>
          </a:xfrm>
          <a:prstGeom prst="rect">
            <a:avLst/>
          </a:prstGeom>
        </p:spPr>
        <p:txBody>
          <a:bodyPr vert="horz" lIns="0" tIns="0" rIns="0" bIns="0" rtlCol="0" anchor="b" anchorCtr="0"/>
          <a:lstStyle>
            <a:lvl1pPr algn="ctr">
              <a:defRPr sz="850" b="1">
                <a:solidFill>
                  <a:schemeClr val="tx1"/>
                </a:solidFill>
              </a:defRPr>
            </a:lvl1pPr>
          </a:lstStyle>
          <a:p>
            <a:fld id="{7FFE2269-2C68-40EA-B94A-8FBAF7A1E688}" type="datetimeFigureOut">
              <a:rPr lang="en-US" smtClean="0"/>
              <a:t>3/3/2020</a:t>
            </a:fld>
            <a:endParaRPr lang="en-US"/>
          </a:p>
        </p:txBody>
      </p:sp>
      <p:sp>
        <p:nvSpPr>
          <p:cNvPr id="6" name="Slide Number Placeholder 5"/>
          <p:cNvSpPr>
            <a:spLocks noGrp="1"/>
          </p:cNvSpPr>
          <p:nvPr>
            <p:ph type="sldNum" sz="quarter" idx="4"/>
          </p:nvPr>
        </p:nvSpPr>
        <p:spPr>
          <a:xfrm>
            <a:off x="10594975" y="6374288"/>
            <a:ext cx="987424" cy="278924"/>
          </a:xfrm>
          <a:prstGeom prst="rect">
            <a:avLst/>
          </a:prstGeom>
        </p:spPr>
        <p:txBody>
          <a:bodyPr vert="horz" lIns="0" tIns="0" rIns="0" bIns="0" rtlCol="0" anchor="b" anchorCtr="0"/>
          <a:lstStyle>
            <a:lvl1pPr algn="r">
              <a:defRPr sz="850">
                <a:solidFill>
                  <a:schemeClr val="tx1"/>
                </a:solidFill>
              </a:defRPr>
            </a:lvl1pPr>
          </a:lstStyle>
          <a:p>
            <a:fld id="{47259930-0133-477F-AF7D-6B726B3B0D4E}" type="slidenum">
              <a:rPr lang="en-US" smtClean="0"/>
              <a:t>‹#›</a:t>
            </a:fld>
            <a:endParaRPr lang="en-US"/>
          </a:p>
        </p:txBody>
      </p:sp>
    </p:spTree>
    <p:extLst>
      <p:ext uri="{BB962C8B-B14F-4D97-AF65-F5344CB8AC3E}">
        <p14:creationId xmlns:p14="http://schemas.microsoft.com/office/powerpoint/2010/main" val="74520368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60" r:id="rId25"/>
  </p:sldLayoutIdLst>
  <p:timing>
    <p:tnLst>
      <p:par>
        <p:cTn id="1" dur="indefinite" restart="never" nodeType="tmRoot"/>
      </p:par>
    </p:tnLst>
  </p:timing>
  <p:txStyles>
    <p:titleStyle>
      <a:lvl1pPr algn="l" defTabSz="457200" rtl="0" eaLnBrk="1" latinLnBrk="0" hangingPunct="1">
        <a:spcBef>
          <a:spcPct val="0"/>
        </a:spcBef>
        <a:buNone/>
        <a:defRPr sz="2600" b="1" i="0" kern="1200">
          <a:solidFill>
            <a:schemeClr val="accent1"/>
          </a:solidFill>
          <a:latin typeface="Calibri"/>
          <a:ea typeface="+mj-ea"/>
          <a:cs typeface="Calibri"/>
        </a:defRPr>
      </a:lvl1pPr>
    </p:titleStyle>
    <p:bodyStyle>
      <a:lvl1pPr marL="0" indent="0" algn="l" defTabSz="457200" rtl="0" eaLnBrk="1" latinLnBrk="0" hangingPunct="1">
        <a:spcBef>
          <a:spcPts val="0"/>
        </a:spcBef>
        <a:spcAft>
          <a:spcPts val="300"/>
        </a:spcAft>
        <a:buFontTx/>
        <a:buNone/>
        <a:defRPr sz="1800" b="0" kern="1200">
          <a:solidFill>
            <a:schemeClr val="tx1"/>
          </a:solidFill>
          <a:latin typeface="Calibri"/>
          <a:ea typeface="+mn-ea"/>
          <a:cs typeface="Calibri"/>
        </a:defRPr>
      </a:lvl1pPr>
      <a:lvl2pPr marL="171450" indent="-171450" algn="l" defTabSz="0" rtl="0" eaLnBrk="1" latinLnBrk="0" hangingPunct="1">
        <a:spcBef>
          <a:spcPts val="0"/>
        </a:spcBef>
        <a:spcAft>
          <a:spcPts val="300"/>
        </a:spcAft>
        <a:buFont typeface="Calibri" panose="020F0502020204030204" pitchFamily="34" charset="0"/>
        <a:buChar char="•"/>
        <a:defRPr sz="1800" b="0" i="0" kern="1200">
          <a:solidFill>
            <a:schemeClr val="tx1"/>
          </a:solidFill>
          <a:latin typeface="Calibri"/>
          <a:ea typeface="+mn-ea"/>
          <a:cs typeface="Calibri"/>
        </a:defRPr>
      </a:lvl2pPr>
      <a:lvl3pPr marL="347472" indent="-164592" algn="l" defTabSz="401638" rtl="0" eaLnBrk="1" latinLnBrk="0" hangingPunct="1">
        <a:spcBef>
          <a:spcPts val="0"/>
        </a:spcBef>
        <a:spcAft>
          <a:spcPts val="300"/>
        </a:spcAft>
        <a:buFont typeface="Calibri" panose="020F0502020204030204" pitchFamily="34" charset="0"/>
        <a:buChar char="-"/>
        <a:defRPr sz="1800" b="0" i="0" kern="1200">
          <a:solidFill>
            <a:schemeClr val="tx1"/>
          </a:solidFill>
          <a:latin typeface="Calibri"/>
          <a:ea typeface="+mn-ea"/>
          <a:cs typeface="Calibri"/>
        </a:defRPr>
      </a:lvl3pPr>
      <a:lvl4pPr marL="502920" indent="-146304" algn="l" defTabSz="228600" rtl="0" eaLnBrk="1" latinLnBrk="0" hangingPunct="1">
        <a:spcBef>
          <a:spcPts val="0"/>
        </a:spcBef>
        <a:spcAft>
          <a:spcPts val="300"/>
        </a:spcAft>
        <a:buFont typeface="Calibri" panose="020F0502020204030204" pitchFamily="34" charset="0"/>
        <a:buChar char="•"/>
        <a:defRPr sz="1400" b="0" i="0" kern="1200">
          <a:solidFill>
            <a:schemeClr val="tx1"/>
          </a:solidFill>
          <a:latin typeface="Calibri"/>
          <a:ea typeface="+mn-ea"/>
          <a:cs typeface="Calibri"/>
        </a:defRPr>
      </a:lvl4pPr>
      <a:lvl5pPr marL="667512" indent="-146304" algn="l" defTabSz="457200" rtl="0" eaLnBrk="1" latinLnBrk="0" hangingPunct="1">
        <a:spcBef>
          <a:spcPts val="0"/>
        </a:spcBef>
        <a:spcAft>
          <a:spcPts val="300"/>
        </a:spcAft>
        <a:buFont typeface="Calibri" panose="020F0502020204030204" pitchFamily="34" charset="0"/>
        <a:buChar char="-"/>
        <a:defRPr lang="en-US" sz="1400" b="0" i="0" kern="1200" dirty="0" smtClean="0">
          <a:solidFill>
            <a:schemeClr val="tx1"/>
          </a:solidFill>
          <a:latin typeface="Calibri"/>
          <a:ea typeface="+mn-ea"/>
          <a:cs typeface="Calibri"/>
        </a:defRPr>
      </a:lvl5pPr>
      <a:lvl6pPr marL="822960" indent="-146304" algn="l" defTabSz="457200" rtl="0" eaLnBrk="1" latinLnBrk="0" hangingPunct="1">
        <a:spcBef>
          <a:spcPts val="0"/>
        </a:spcBef>
        <a:spcAft>
          <a:spcPts val="300"/>
        </a:spcAft>
        <a:buFont typeface="Calibri" panose="020F0502020204030204" pitchFamily="34" charset="0"/>
        <a:buChar char="•"/>
        <a:defRPr sz="1400" kern="1200">
          <a:solidFill>
            <a:schemeClr val="tx1"/>
          </a:solidFill>
          <a:latin typeface="+mn-lt"/>
          <a:ea typeface="+mn-ea"/>
          <a:cs typeface="+mn-cs"/>
        </a:defRPr>
      </a:lvl6pPr>
      <a:lvl7pPr marL="978408" indent="-146304" algn="l" defTabSz="457200" rtl="0" eaLnBrk="1" latinLnBrk="0" hangingPunct="1">
        <a:spcBef>
          <a:spcPts val="0"/>
        </a:spcBef>
        <a:spcAft>
          <a:spcPts val="300"/>
        </a:spcAft>
        <a:buFont typeface="Calibri" panose="020F0502020204030204" pitchFamily="34" charset="0"/>
        <a:buChar char="-"/>
        <a:defRPr sz="1400" kern="1200">
          <a:solidFill>
            <a:schemeClr val="tx1"/>
          </a:solidFill>
          <a:latin typeface="+mn-lt"/>
          <a:ea typeface="+mn-ea"/>
          <a:cs typeface="+mn-cs"/>
        </a:defRPr>
      </a:lvl7pPr>
      <a:lvl8pPr marL="1133856" indent="-146304" algn="l" defTabSz="457200" rtl="0" eaLnBrk="1" latinLnBrk="0" hangingPunct="1">
        <a:spcBef>
          <a:spcPts val="0"/>
        </a:spcBef>
        <a:spcAft>
          <a:spcPts val="300"/>
        </a:spcAft>
        <a:buFont typeface="Arial"/>
        <a:buChar char="•"/>
        <a:defRPr sz="1400" kern="1200">
          <a:solidFill>
            <a:schemeClr val="tx1"/>
          </a:solidFill>
          <a:latin typeface="+mn-lt"/>
          <a:ea typeface="+mn-ea"/>
          <a:cs typeface="+mn-cs"/>
        </a:defRPr>
      </a:lvl8pPr>
      <a:lvl9pPr marL="1289304" indent="-146304" algn="l" defTabSz="457200" rtl="0" eaLnBrk="1" latinLnBrk="0" hangingPunct="1">
        <a:spcBef>
          <a:spcPts val="0"/>
        </a:spcBef>
        <a:spcAft>
          <a:spcPts val="300"/>
        </a:spcAft>
        <a:buFont typeface="Calibri" panose="020F0502020204030204" pitchFamily="34" charset="0"/>
        <a:buChar char="-"/>
        <a:defRPr sz="14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8" Type="http://schemas.openxmlformats.org/officeDocument/2006/relationships/image" Target="../media/image19.jpeg"/><Relationship Id="rId13" Type="http://schemas.openxmlformats.org/officeDocument/2006/relationships/hyperlink" Target="http://www.google.com/url?sa=i&amp;rct=j&amp;q=&amp;esrc=s&amp;source=images&amp;cd=&amp;cad=rja&amp;uact=8&amp;ved=0ahUKEwiS99iEksnMAhVLph4KHW1XCMcQjRwIBw&amp;url=http://www.onemedical.com/&amp;psig=AFQjCNG1fySO9H1hvUSyWdUIPa90UDmVGg&amp;ust=1462750937496585" TargetMode="External"/><Relationship Id="rId3" Type="http://schemas.openxmlformats.org/officeDocument/2006/relationships/image" Target="../media/image17.png"/><Relationship Id="rId7" Type="http://schemas.openxmlformats.org/officeDocument/2006/relationships/hyperlink" Target="http://www.google.com/url?sa=i&amp;rct=j&amp;q=&amp;esrc=s&amp;source=images&amp;cd=&amp;cad=rja&amp;uact=8&amp;ved=0ahUKEwjkyvTZk8bMAhUFbj4KHYt9CtwQjRwIBw&amp;url=http://www.forbes.com/sites/optum/&amp;bvm=bv.121421273,d.dmo&amp;psig=AFQjCNE6hqe_m3kFB2NTVll58ZIY4wPIBA&amp;ust=1462648251396550" TargetMode="External"/><Relationship Id="rId12" Type="http://schemas.openxmlformats.org/officeDocument/2006/relationships/image" Target="../media/image21.jpeg"/><Relationship Id="rId2" Type="http://schemas.openxmlformats.org/officeDocument/2006/relationships/hyperlink" Target="https://www.google.com/url?sa=i&amp;rct=j&amp;q=&amp;esrc=s&amp;source=images&amp;cd=&amp;cad=rja&amp;uact=8&amp;ved=0ahUKEwjHnIK2ksnMAhUI2R4KHep1AjIQjRwIBw&amp;url=https://www.linkedin.com/company/remedy-health-media&amp;bvm=bv.121421273,d.dmo&amp;psig=AFQjCNFRaevxyq61QoitFSR0TSZTYqJvXA&amp;ust=1462751038911589" TargetMode="External"/><Relationship Id="rId1" Type="http://schemas.openxmlformats.org/officeDocument/2006/relationships/slideLayout" Target="../slideLayouts/slideLayout9.xml"/><Relationship Id="rId6" Type="http://schemas.openxmlformats.org/officeDocument/2006/relationships/hyperlink" Target="https://www.google.com/url?sa=i&amp;rct=j&amp;q=&amp;esrc=s&amp;source=images&amp;cd=&amp;cad=rja&amp;uact=8&amp;ved=0ahUKEwjqnMrQk8bMAhWDdj4KHVYsBN8QjRwIBw&amp;url=https://www.optum.com/&amp;bvm=bv.121421273,d.dmo&amp;psig=AFQjCNE6hqe_m3kFB2NTVll58ZIY4wPIBA&amp;ust=1462648251396550" TargetMode="External"/><Relationship Id="rId11" Type="http://schemas.openxmlformats.org/officeDocument/2006/relationships/hyperlink" Target="http://www.google.com/url?sa=i&amp;rct=j&amp;q=&amp;esrc=s&amp;source=images&amp;cd=&amp;cad=rja&amp;uact=8&amp;ved=0ahUKEwjMh47jlsbMAhVDeT4KHQDSCQQQjRwIBw&amp;url=http://www.chcf.org/projects/2016/landmark&amp;bvm=bv.121421273,d.dmo&amp;psig=AFQjCNGHoT0otMvRI22NfePow0tVY82FBA&amp;ust=1462649129789792" TargetMode="External"/><Relationship Id="rId5" Type="http://schemas.openxmlformats.org/officeDocument/2006/relationships/image" Target="../media/image18.png"/><Relationship Id="rId10" Type="http://schemas.openxmlformats.org/officeDocument/2006/relationships/image" Target="../media/image20.jpeg"/><Relationship Id="rId4" Type="http://schemas.openxmlformats.org/officeDocument/2006/relationships/hyperlink" Target="http://www.google.com/url?sa=i&amp;rct=j&amp;q=&amp;esrc=s&amp;source=images&amp;cd=&amp;cad=rja&amp;uact=8&amp;ved=0ahUKEwje_aOqk8bMAhVGdT4KHYBHDtIQjRwIBw&amp;url=http://www.claytonassociates.com/rh-portfolio/&amp;psig=AFQjCNHH5tNePabl-acrJmC3wnV2PZJ_mg&amp;ust=1462648155426421" TargetMode="External"/><Relationship Id="rId9" Type="http://schemas.openxmlformats.org/officeDocument/2006/relationships/hyperlink" Target="https://www.google.com/url?sa=i&amp;rct=j&amp;q=&amp;esrc=s&amp;source=images&amp;cd=&amp;cad=rja&amp;uact=8&amp;ved=0ahUKEwjg1-SnlsbMAhVIcj4KHdUhAvsQjRwIBw&amp;url=https://www.linkedin.com/pulse/20140828154127-28575180-unc-health-care-and-alignment-healthcare-launch-a-new-collaborative-population-health-program-for-medicare-beneficiaries-in-wake-county&amp;bvm=bv.121421273,d.dmo&amp;psig=AFQjCNHJY0zzv3ehPUmBKWu8HJUDmrTrYg&amp;ust=1462648965759068" TargetMode="External"/><Relationship Id="rId14" Type="http://schemas.openxmlformats.org/officeDocument/2006/relationships/image" Target="../media/image2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jpe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Emerging </a:t>
            </a:r>
            <a:r>
              <a:rPr lang="en-US" dirty="0"/>
              <a:t>R</a:t>
            </a:r>
            <a:r>
              <a:rPr lang="en-US" dirty="0" smtClean="0"/>
              <a:t>oles within Care Coordination</a:t>
            </a:r>
            <a:endParaRPr lang="en-US" dirty="0"/>
          </a:p>
        </p:txBody>
      </p:sp>
      <p:sp>
        <p:nvSpPr>
          <p:cNvPr id="3" name="Subtitle 2"/>
          <p:cNvSpPr>
            <a:spLocks noGrp="1"/>
          </p:cNvSpPr>
          <p:nvPr>
            <p:ph type="subTitle" idx="4294967295"/>
          </p:nvPr>
        </p:nvSpPr>
        <p:spPr>
          <a:xfrm>
            <a:off x="7801419" y="3602038"/>
            <a:ext cx="3438800" cy="1655762"/>
          </a:xfrm>
        </p:spPr>
        <p:txBody>
          <a:bodyPr>
            <a:normAutofit/>
          </a:bodyPr>
          <a:lstStyle/>
          <a:p>
            <a:r>
              <a:rPr lang="en-US" sz="2800" dirty="0" smtClean="0"/>
              <a:t>KEY CONSIDERATIONS</a:t>
            </a:r>
            <a:endParaRPr lang="en-US" sz="2800" dirty="0"/>
          </a:p>
        </p:txBody>
      </p:sp>
    </p:spTree>
    <p:extLst>
      <p:ext uri="{BB962C8B-B14F-4D97-AF65-F5344CB8AC3E}">
        <p14:creationId xmlns:p14="http://schemas.microsoft.com/office/powerpoint/2010/main" val="5622851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BECACB72-3535-4C1F-B618-F4CBD214F4F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500907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C895B345-BB46-5B49-95E1-0DD79CC1FFC3}"/>
              </a:ext>
            </a:extLst>
          </p:cNvPr>
          <p:cNvSpPr>
            <a:spLocks noGrp="1"/>
          </p:cNvSpPr>
          <p:nvPr>
            <p:ph type="title"/>
          </p:nvPr>
        </p:nvSpPr>
        <p:spPr>
          <a:xfrm>
            <a:off x="593954" y="581891"/>
            <a:ext cx="3771009" cy="3740727"/>
          </a:xfrm>
        </p:spPr>
        <p:txBody>
          <a:bodyPr vert="horz" lIns="91440" tIns="45720" rIns="91440" bIns="45720" rtlCol="0" anchor="b">
            <a:normAutofit/>
          </a:bodyPr>
          <a:lstStyle/>
          <a:p>
            <a:r>
              <a:rPr lang="en-US" sz="5400" kern="1200">
                <a:solidFill>
                  <a:schemeClr val="bg1"/>
                </a:solidFill>
                <a:latin typeface="+mj-lt"/>
                <a:ea typeface="+mj-ea"/>
                <a:cs typeface="+mj-cs"/>
              </a:rPr>
              <a:t>National Prevention Strategy</a:t>
            </a:r>
          </a:p>
        </p:txBody>
      </p:sp>
      <p:pic>
        <p:nvPicPr>
          <p:cNvPr id="5" name="Picture 4">
            <a:extLst>
              <a:ext uri="{FF2B5EF4-FFF2-40B4-BE49-F238E27FC236}">
                <a16:creationId xmlns:a16="http://schemas.microsoft.com/office/drawing/2014/main" xmlns="" id="{2F63C3D6-6722-AA41-B10B-72C7D899BFAE}"/>
              </a:ext>
            </a:extLst>
          </p:cNvPr>
          <p:cNvPicPr>
            <a:picLocks noChangeAspect="1"/>
          </p:cNvPicPr>
          <p:nvPr/>
        </p:nvPicPr>
        <p:blipFill>
          <a:blip r:embed="rId2"/>
          <a:stretch>
            <a:fillRect/>
          </a:stretch>
        </p:blipFill>
        <p:spPr>
          <a:xfrm>
            <a:off x="5747849" y="581891"/>
            <a:ext cx="5592018" cy="5564058"/>
          </a:xfrm>
          <a:prstGeom prst="rect">
            <a:avLst/>
          </a:prstGeom>
        </p:spPr>
      </p:pic>
      <p:sp>
        <p:nvSpPr>
          <p:cNvPr id="6" name="Rectangle 5">
            <a:extLst>
              <a:ext uri="{FF2B5EF4-FFF2-40B4-BE49-F238E27FC236}">
                <a16:creationId xmlns:a16="http://schemas.microsoft.com/office/drawing/2014/main" xmlns="" id="{12CFC380-5633-3746-8713-E727F94E02AE}"/>
              </a:ext>
            </a:extLst>
          </p:cNvPr>
          <p:cNvSpPr/>
          <p:nvPr/>
        </p:nvSpPr>
        <p:spPr>
          <a:xfrm>
            <a:off x="679017" y="5481935"/>
            <a:ext cx="6096000" cy="923330"/>
          </a:xfrm>
          <a:prstGeom prst="rect">
            <a:avLst/>
          </a:prstGeom>
        </p:spPr>
        <p:txBody>
          <a:bodyPr>
            <a:spAutoFit/>
          </a:bodyPr>
          <a:lstStyle/>
          <a:p>
            <a:r>
              <a:rPr lang="en-US" dirty="0"/>
              <a:t>National Prevention Council, National Prevention Strategy, Washington, DC: U.S. Department of Health and Human Services, Office of the Surgeon General, 2011.</a:t>
            </a:r>
          </a:p>
        </p:txBody>
      </p:sp>
    </p:spTree>
    <p:extLst>
      <p:ext uri="{BB962C8B-B14F-4D97-AF65-F5344CB8AC3E}">
        <p14:creationId xmlns:p14="http://schemas.microsoft.com/office/powerpoint/2010/main" val="38191195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3"/>
          </p:nvPr>
        </p:nvSpPr>
        <p:spPr/>
        <p:txBody>
          <a:bodyPr/>
          <a:lstStyle/>
          <a:p>
            <a:fld id="{EEE244B5-30C4-4752-8D63-4B5B0D2B9C64}" type="datetime1">
              <a:rPr lang="en-US" smtClean="0">
                <a:solidFill>
                  <a:srgbClr val="53565A"/>
                </a:solidFill>
              </a:rPr>
              <a:pPr/>
              <a:t>3/3/2020</a:t>
            </a:fld>
            <a:endParaRPr lang="en-US" dirty="0">
              <a:solidFill>
                <a:srgbClr val="53565A"/>
              </a:solidFill>
            </a:endParaRPr>
          </a:p>
        </p:txBody>
      </p:sp>
      <p:sp>
        <p:nvSpPr>
          <p:cNvPr id="4" name="Slide Number Placeholder 3"/>
          <p:cNvSpPr>
            <a:spLocks noGrp="1"/>
          </p:cNvSpPr>
          <p:nvPr>
            <p:ph type="sldNum" sz="quarter" idx="14"/>
          </p:nvPr>
        </p:nvSpPr>
        <p:spPr/>
        <p:txBody>
          <a:bodyPr/>
          <a:lstStyle/>
          <a:p>
            <a:fld id="{5E8BC936-0928-C346-B13E-04BD58031644}" type="slidenum">
              <a:rPr lang="en-US" smtClean="0">
                <a:solidFill>
                  <a:srgbClr val="53565A"/>
                </a:solidFill>
              </a:rPr>
              <a:pPr/>
              <a:t>11</a:t>
            </a:fld>
            <a:endParaRPr lang="en-US" dirty="0">
              <a:solidFill>
                <a:srgbClr val="53565A"/>
              </a:solidFill>
            </a:endParaRPr>
          </a:p>
        </p:txBody>
      </p:sp>
      <p:sp>
        <p:nvSpPr>
          <p:cNvPr id="6" name="Text Placeholder 5"/>
          <p:cNvSpPr>
            <a:spLocks noGrp="1"/>
          </p:cNvSpPr>
          <p:nvPr>
            <p:ph type="body" sz="quarter" idx="12"/>
          </p:nvPr>
        </p:nvSpPr>
        <p:spPr>
          <a:xfrm>
            <a:off x="1982788" y="1066800"/>
            <a:ext cx="5392737" cy="989012"/>
          </a:xfrm>
        </p:spPr>
        <p:txBody>
          <a:bodyPr/>
          <a:lstStyle/>
          <a:p>
            <a:pPr marL="0" indent="0" defTabSz="457200">
              <a:spcBef>
                <a:spcPts val="0"/>
              </a:spcBef>
              <a:spcAft>
                <a:spcPts val="300"/>
              </a:spcAft>
              <a:buNone/>
            </a:pPr>
            <a:r>
              <a:rPr lang="en-US" b="1" dirty="0">
                <a:solidFill>
                  <a:schemeClr val="accent6"/>
                </a:solidFill>
                <a:latin typeface="Calibri"/>
                <a:cs typeface="Calibri"/>
              </a:rPr>
              <a:t>National Trends</a:t>
            </a:r>
          </a:p>
          <a:p>
            <a:endParaRPr lang="en-US" b="1" dirty="0"/>
          </a:p>
          <a:p>
            <a:endParaRPr lang="en-US" b="1" dirty="0"/>
          </a:p>
        </p:txBody>
      </p:sp>
      <p:sp>
        <p:nvSpPr>
          <p:cNvPr id="2" name="TextBox 1"/>
          <p:cNvSpPr txBox="1"/>
          <p:nvPr/>
        </p:nvSpPr>
        <p:spPr>
          <a:xfrm>
            <a:off x="2057400" y="1981200"/>
            <a:ext cx="3657600" cy="3416320"/>
          </a:xfrm>
          <a:prstGeom prst="rect">
            <a:avLst/>
          </a:prstGeom>
          <a:noFill/>
        </p:spPr>
        <p:txBody>
          <a:bodyPr wrap="square" rtlCol="0">
            <a:spAutoFit/>
          </a:bodyPr>
          <a:lstStyle/>
          <a:p>
            <a:r>
              <a:rPr lang="en-US" b="1" dirty="0"/>
              <a:t>Risk Shifting to Providers</a:t>
            </a:r>
          </a:p>
          <a:p>
            <a:endParaRPr lang="en-US" b="1" dirty="0"/>
          </a:p>
          <a:p>
            <a:r>
              <a:rPr lang="en-US" b="1" dirty="0"/>
              <a:t>Federal Requirements - Medicare</a:t>
            </a:r>
          </a:p>
          <a:p>
            <a:endParaRPr lang="en-US" b="1" dirty="0"/>
          </a:p>
          <a:p>
            <a:r>
              <a:rPr lang="en-US" b="1" dirty="0"/>
              <a:t>Medicaid Reform</a:t>
            </a:r>
          </a:p>
          <a:p>
            <a:endParaRPr lang="en-US" b="1" dirty="0"/>
          </a:p>
          <a:p>
            <a:r>
              <a:rPr lang="en-US" b="1" dirty="0"/>
              <a:t>Insurance Industry Consolidation</a:t>
            </a:r>
          </a:p>
          <a:p>
            <a:endParaRPr lang="en-US" b="1" dirty="0"/>
          </a:p>
          <a:p>
            <a:r>
              <a:rPr lang="en-US" b="1" dirty="0"/>
              <a:t>Direct Contracting</a:t>
            </a:r>
          </a:p>
          <a:p>
            <a:endParaRPr lang="en-US" b="1" dirty="0"/>
          </a:p>
          <a:p>
            <a:r>
              <a:rPr lang="en-US" b="1" dirty="0"/>
              <a:t>Third Party Disrupters</a:t>
            </a:r>
          </a:p>
          <a:p>
            <a:endParaRPr lang="en-US" b="1" dirty="0"/>
          </a:p>
        </p:txBody>
      </p:sp>
      <p:pic>
        <p:nvPicPr>
          <p:cNvPr id="11" name="Picture 10" descr="19809 constellations.pdf"/>
          <p:cNvPicPr>
            <a:picLocks noChangeAspect="1"/>
          </p:cNvPicPr>
          <p:nvPr/>
        </p:nvPicPr>
        <p:blipFill rotWithShape="1">
          <a:blip r:embed="rId2" cstate="print">
            <a:extLst>
              <a:ext uri="{28A0092B-C50C-407E-A947-70E740481C1C}">
                <a14:useLocalDpi xmlns:a14="http://schemas.microsoft.com/office/drawing/2010/main" val="0"/>
              </a:ext>
            </a:extLst>
          </a:blip>
          <a:srcRect l="45183" t="46779" r="49152" b="48684"/>
          <a:stretch/>
        </p:blipFill>
        <p:spPr>
          <a:xfrm>
            <a:off x="1545167" y="1917700"/>
            <a:ext cx="588434" cy="364218"/>
          </a:xfrm>
          <a:prstGeom prst="rect">
            <a:avLst/>
          </a:prstGeom>
        </p:spPr>
      </p:pic>
      <p:pic>
        <p:nvPicPr>
          <p:cNvPr id="12" name="Picture 11" descr="19809 constellations.pdf"/>
          <p:cNvPicPr>
            <a:picLocks noChangeAspect="1"/>
          </p:cNvPicPr>
          <p:nvPr/>
        </p:nvPicPr>
        <p:blipFill rotWithShape="1">
          <a:blip r:embed="rId2" cstate="print">
            <a:extLst>
              <a:ext uri="{28A0092B-C50C-407E-A947-70E740481C1C}">
                <a14:useLocalDpi xmlns:a14="http://schemas.microsoft.com/office/drawing/2010/main" val="0"/>
              </a:ext>
            </a:extLst>
          </a:blip>
          <a:srcRect l="60639" t="47208" r="35334" b="48501"/>
          <a:stretch/>
        </p:blipFill>
        <p:spPr>
          <a:xfrm>
            <a:off x="1694076" y="2514405"/>
            <a:ext cx="418358" cy="344530"/>
          </a:xfrm>
          <a:prstGeom prst="rect">
            <a:avLst/>
          </a:prstGeom>
        </p:spPr>
      </p:pic>
      <p:pic>
        <p:nvPicPr>
          <p:cNvPr id="13" name="Picture 12" descr="19809 constellations.pdf"/>
          <p:cNvPicPr>
            <a:picLocks noChangeAspect="1"/>
          </p:cNvPicPr>
          <p:nvPr/>
        </p:nvPicPr>
        <p:blipFill rotWithShape="1">
          <a:blip r:embed="rId2" cstate="print">
            <a:extLst>
              <a:ext uri="{28A0092B-C50C-407E-A947-70E740481C1C}">
                <a14:useLocalDpi xmlns:a14="http://schemas.microsoft.com/office/drawing/2010/main" val="0"/>
              </a:ext>
            </a:extLst>
          </a:blip>
          <a:srcRect l="17676" t="46779" r="76659" b="48684"/>
          <a:stretch/>
        </p:blipFill>
        <p:spPr>
          <a:xfrm>
            <a:off x="1524000" y="3013753"/>
            <a:ext cx="588434" cy="364218"/>
          </a:xfrm>
          <a:prstGeom prst="rect">
            <a:avLst/>
          </a:prstGeom>
        </p:spPr>
      </p:pic>
      <p:pic>
        <p:nvPicPr>
          <p:cNvPr id="14" name="Picture 13" descr="19809 constellations.pdf"/>
          <p:cNvPicPr>
            <a:picLocks noChangeAspect="1"/>
          </p:cNvPicPr>
          <p:nvPr/>
        </p:nvPicPr>
        <p:blipFill rotWithShape="1">
          <a:blip r:embed="rId2" cstate="print">
            <a:extLst>
              <a:ext uri="{28A0092B-C50C-407E-A947-70E740481C1C}">
                <a14:useLocalDpi xmlns:a14="http://schemas.microsoft.com/office/drawing/2010/main" val="0"/>
              </a:ext>
            </a:extLst>
          </a:blip>
          <a:srcRect l="74301" t="47208" r="21672" b="48501"/>
          <a:stretch/>
        </p:blipFill>
        <p:spPr>
          <a:xfrm>
            <a:off x="1694076" y="3604055"/>
            <a:ext cx="418358" cy="344530"/>
          </a:xfrm>
          <a:prstGeom prst="rect">
            <a:avLst/>
          </a:prstGeom>
        </p:spPr>
      </p:pic>
      <p:pic>
        <p:nvPicPr>
          <p:cNvPr id="15" name="Picture 14" descr="19809 constellations.pdf"/>
          <p:cNvPicPr>
            <a:picLocks noChangeAspect="1"/>
          </p:cNvPicPr>
          <p:nvPr/>
        </p:nvPicPr>
        <p:blipFill rotWithShape="1">
          <a:blip r:embed="rId2" cstate="print">
            <a:extLst>
              <a:ext uri="{28A0092B-C50C-407E-A947-70E740481C1C}">
                <a14:useLocalDpi xmlns:a14="http://schemas.microsoft.com/office/drawing/2010/main" val="0"/>
              </a:ext>
            </a:extLst>
          </a:blip>
          <a:srcRect l="86474" t="46779" r="7861" b="48684"/>
          <a:stretch/>
        </p:blipFill>
        <p:spPr>
          <a:xfrm>
            <a:off x="1519767" y="4074432"/>
            <a:ext cx="588434" cy="364218"/>
          </a:xfrm>
          <a:prstGeom prst="rect">
            <a:avLst/>
          </a:prstGeom>
        </p:spPr>
      </p:pic>
      <p:sp>
        <p:nvSpPr>
          <p:cNvPr id="19" name="Rectangle 18"/>
          <p:cNvSpPr/>
          <p:nvPr/>
        </p:nvSpPr>
        <p:spPr>
          <a:xfrm>
            <a:off x="5562600" y="5994400"/>
            <a:ext cx="4102100" cy="533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 name="Picture 15" descr="19809 constellations.pdf"/>
          <p:cNvPicPr>
            <a:picLocks noChangeAspect="1"/>
          </p:cNvPicPr>
          <p:nvPr/>
        </p:nvPicPr>
        <p:blipFill rotWithShape="1">
          <a:blip r:embed="rId2" cstate="print">
            <a:extLst>
              <a:ext uri="{28A0092B-C50C-407E-A947-70E740481C1C}">
                <a14:useLocalDpi xmlns:a14="http://schemas.microsoft.com/office/drawing/2010/main" val="0"/>
              </a:ext>
            </a:extLst>
          </a:blip>
          <a:srcRect l="60639" t="47208" r="35334" b="48501"/>
          <a:stretch/>
        </p:blipFill>
        <p:spPr>
          <a:xfrm>
            <a:off x="1676400" y="4648200"/>
            <a:ext cx="418358" cy="344530"/>
          </a:xfrm>
          <a:prstGeom prst="rect">
            <a:avLst/>
          </a:prstGeom>
        </p:spPr>
      </p:pic>
    </p:spTree>
    <p:extLst>
      <p:ext uri="{BB962C8B-B14F-4D97-AF65-F5344CB8AC3E}">
        <p14:creationId xmlns:p14="http://schemas.microsoft.com/office/powerpoint/2010/main" val="25562107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a:t>4 Categories of New Payment Structures </a:t>
            </a:r>
          </a:p>
        </p:txBody>
      </p:sp>
      <p:pic>
        <p:nvPicPr>
          <p:cNvPr id="4" name="Picture 3"/>
          <p:cNvPicPr/>
          <p:nvPr/>
        </p:nvPicPr>
        <p:blipFill>
          <a:blip r:embed="rId3" cstate="print"/>
          <a:srcRect l="19584" t="16000" r="6667" b="7333"/>
          <a:stretch>
            <a:fillRect/>
          </a:stretch>
        </p:blipFill>
        <p:spPr bwMode="auto">
          <a:xfrm>
            <a:off x="462455" y="1072055"/>
            <a:ext cx="11225048" cy="5420820"/>
          </a:xfrm>
          <a:prstGeom prst="rect">
            <a:avLst/>
          </a:prstGeom>
          <a:noFill/>
          <a:ln w="9525">
            <a:noFill/>
            <a:miter lim="800000"/>
            <a:headEnd/>
            <a:tailEnd/>
          </a:ln>
        </p:spPr>
      </p:pic>
      <p:sp>
        <p:nvSpPr>
          <p:cNvPr id="5" name="Rectangle 4"/>
          <p:cNvSpPr/>
          <p:nvPr/>
        </p:nvSpPr>
        <p:spPr>
          <a:xfrm>
            <a:off x="7570077" y="6587486"/>
            <a:ext cx="9027969" cy="215444"/>
          </a:xfrm>
          <a:prstGeom prst="rect">
            <a:avLst/>
          </a:prstGeom>
        </p:spPr>
        <p:txBody>
          <a:bodyPr wrap="square">
            <a:spAutoFit/>
          </a:bodyPr>
          <a:lstStyle/>
          <a:p>
            <a:r>
              <a:rPr lang="en-US" sz="800" dirty="0"/>
              <a:t>Source:  Alternative Payment Model (APM) Framework and Progress Tracking (APM FPT) Work Group. </a:t>
            </a:r>
          </a:p>
        </p:txBody>
      </p:sp>
    </p:spTree>
    <p:extLst>
      <p:ext uri="{BB962C8B-B14F-4D97-AF65-F5344CB8AC3E}">
        <p14:creationId xmlns:p14="http://schemas.microsoft.com/office/powerpoint/2010/main" val="35322463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dirty="0" smtClean="0">
                <a:solidFill>
                  <a:schemeClr val="accent1">
                    <a:lumMod val="75000"/>
                  </a:schemeClr>
                </a:solidFill>
              </a:rPr>
              <a:t>Sustainable Opportunity Improve Patient Care</a:t>
            </a:r>
            <a:endParaRPr lang="en-US" dirty="0">
              <a:solidFill>
                <a:schemeClr val="accent1">
                  <a:lumMod val="75000"/>
                </a:schemeClr>
              </a:solidFill>
            </a:endParaRPr>
          </a:p>
        </p:txBody>
      </p:sp>
      <p:sp>
        <p:nvSpPr>
          <p:cNvPr id="6" name="Slide Number Placeholder 5"/>
          <p:cNvSpPr>
            <a:spLocks noGrp="1"/>
          </p:cNvSpPr>
          <p:nvPr>
            <p:ph type="sldNum" sz="quarter" idx="11"/>
          </p:nvPr>
        </p:nvSpPr>
        <p:spPr/>
        <p:txBody>
          <a:bodyPr/>
          <a:lstStyle/>
          <a:p>
            <a:fld id="{5E8BC936-0928-C346-B13E-04BD58031644}" type="slidenum">
              <a:rPr lang="en-US" smtClean="0">
                <a:solidFill>
                  <a:srgbClr val="53565A"/>
                </a:solidFill>
              </a:rPr>
              <a:pPr/>
              <a:t>13</a:t>
            </a:fld>
            <a:endParaRPr lang="en-US" dirty="0">
              <a:solidFill>
                <a:srgbClr val="53565A"/>
              </a:solidFill>
            </a:endParaRPr>
          </a:p>
        </p:txBody>
      </p:sp>
      <p:pic>
        <p:nvPicPr>
          <p:cNvPr id="121858" name="Picture 2"/>
          <p:cNvPicPr>
            <a:picLocks noChangeAspect="1" noChangeArrowheads="1"/>
          </p:cNvPicPr>
          <p:nvPr/>
        </p:nvPicPr>
        <p:blipFill>
          <a:blip r:embed="rId3" cstate="print"/>
          <a:srcRect l="36895" t="54167" r="28690" b="10417"/>
          <a:stretch>
            <a:fillRect/>
          </a:stretch>
        </p:blipFill>
        <p:spPr bwMode="auto">
          <a:xfrm>
            <a:off x="5510048" y="1132944"/>
            <a:ext cx="6403536" cy="4319739"/>
          </a:xfrm>
          <a:prstGeom prst="rect">
            <a:avLst/>
          </a:prstGeom>
          <a:ln>
            <a:noFill/>
          </a:ln>
          <a:effectLst>
            <a:outerShdw blurRad="292100" dist="139700" dir="2700000" algn="tl" rotWithShape="0">
              <a:srgbClr val="333333">
                <a:alpha val="65000"/>
              </a:srgbClr>
            </a:outerShdw>
          </a:effectLst>
        </p:spPr>
      </p:pic>
      <p:pic>
        <p:nvPicPr>
          <p:cNvPr id="8" name="Picture 2"/>
          <p:cNvPicPr>
            <a:picLocks noChangeAspect="1" noChangeArrowheads="1"/>
          </p:cNvPicPr>
          <p:nvPr/>
        </p:nvPicPr>
        <p:blipFill>
          <a:blip r:embed="rId3" cstate="print"/>
          <a:srcRect l="44371" t="16667" r="34993" b="46875"/>
          <a:stretch>
            <a:fillRect/>
          </a:stretch>
        </p:blipFill>
        <p:spPr bwMode="auto">
          <a:xfrm>
            <a:off x="404250" y="1219209"/>
            <a:ext cx="4983317" cy="4950167"/>
          </a:xfrm>
          <a:prstGeom prst="rect">
            <a:avLst/>
          </a:prstGeom>
          <a:ln>
            <a:noFill/>
          </a:ln>
          <a:effectLst>
            <a:outerShdw blurRad="292100" dist="139700" dir="2700000" algn="tl" rotWithShape="0">
              <a:srgbClr val="333333">
                <a:alpha val="65000"/>
              </a:srgbClr>
            </a:outerShdw>
          </a:effectLst>
        </p:spPr>
      </p:pic>
      <p:cxnSp>
        <p:nvCxnSpPr>
          <p:cNvPr id="11" name="Straight Arrow Connector 10"/>
          <p:cNvCxnSpPr/>
          <p:nvPr/>
        </p:nvCxnSpPr>
        <p:spPr>
          <a:xfrm>
            <a:off x="4413109" y="5195626"/>
            <a:ext cx="1371600" cy="0"/>
          </a:xfrm>
          <a:prstGeom prst="straightConnector1">
            <a:avLst/>
          </a:prstGeom>
          <a:ln w="50800">
            <a:solidFill>
              <a:schemeClr val="tx1"/>
            </a:solidFill>
            <a:tailEnd type="stealth"/>
          </a:ln>
          <a:effectLst>
            <a:innerShdw blurRad="63500" dist="50800" dir="13500000">
              <a:prstClr val="black">
                <a:alpha val="50000"/>
              </a:prstClr>
            </a:innerShdw>
          </a:effectLst>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4138448" y="2439877"/>
            <a:ext cx="1371600" cy="0"/>
          </a:xfrm>
          <a:prstGeom prst="straightConnector1">
            <a:avLst/>
          </a:prstGeom>
          <a:ln w="50800">
            <a:solidFill>
              <a:schemeClr val="tx1"/>
            </a:solidFill>
            <a:tailEnd type="stealth"/>
          </a:ln>
          <a:effectLst>
            <a:innerShdw blurRad="63500" dist="50800" dir="13500000">
              <a:prstClr val="black">
                <a:alpha val="50000"/>
              </a:prstClr>
            </a:inn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075275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media.licdn.com/media/p/3/000/1f5/1e3/0ca4645.pn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14847" y="3877008"/>
            <a:ext cx="3607006" cy="122839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Third-Party Disrupters</a:t>
            </a:r>
          </a:p>
        </p:txBody>
      </p:sp>
      <p:sp>
        <p:nvSpPr>
          <p:cNvPr id="4" name="AutoShape 2" descr="Image result for aspire health"/>
          <p:cNvSpPr>
            <a:spLocks noChangeAspect="1" noChangeArrowheads="1"/>
          </p:cNvSpPr>
          <p:nvPr/>
        </p:nvSpPr>
        <p:spPr bwMode="auto">
          <a:xfrm>
            <a:off x="15240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Image result for aspire health"/>
          <p:cNvSpPr>
            <a:spLocks noChangeAspect="1" noChangeArrowheads="1"/>
          </p:cNvSpPr>
          <p:nvPr/>
        </p:nvSpPr>
        <p:spPr bwMode="auto">
          <a:xfrm>
            <a:off x="1676400"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descr="http://static1.squarespace.com/static/52acd5c0e4b04f67f919c7d7/t/52bc4c94e4b038e4d94a4986/1421253942343/Aspire+Health+Logo.pn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43200" y="1754579"/>
            <a:ext cx="3540690" cy="1325854"/>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8" descr="Image result for optum care"/>
          <p:cNvSpPr>
            <a:spLocks noChangeAspect="1" noChangeArrowheads="1"/>
          </p:cNvSpPr>
          <p:nvPr/>
        </p:nvSpPr>
        <p:spPr bwMode="auto">
          <a:xfrm>
            <a:off x="1828800" y="1603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Image result for optum care"/>
          <p:cNvSpPr>
            <a:spLocks noChangeAspect="1" noChangeArrowheads="1"/>
          </p:cNvSpPr>
          <p:nvPr/>
        </p:nvSpPr>
        <p:spPr bwMode="auto">
          <a:xfrm>
            <a:off x="1981200" y="3127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2" descr="data:image/png;base64,iVBORw0KGgoAAAANSUhEUgAAASQAAABcCAMAAADwITjGAAABZVBMVEX///9VVlrUXQDodyLRkADyqQD/sAD/zQBJSk/JycpSU1dPUFRMTVLNzc6zs7Grq62Kio1cXWDh4eGXl5r29vZnaGvX19jk5OXq6+vS0M2Ghomampzz8/TTWAD/ywBqa27rhhq9vb56e37ypgH/rQCnp6mZmZvWlgDeogDfbBXocxbnbgD/uACoqKfxugD/+ertnQLNYxXFZyPjngD+vgD//vZAQkfvwqTqgxzmiAXfewDZZwDodCTrlGDstY3ZczX3ymj339D78On1sRn82ZP6yFLvlhHskTvgfR/xzLLmnHX3u0L75b3946/rikzbgwDvyLnqs5TofjHxu5D22sXkpYrunmjgm1zusn/npX3rjkbggEjdci3RTwDitGzy4cH/1Uvpwor/7azZoUK9lHf/3HKrd1P/88LjvHX+9dP+2EGlknaulGvbpVCXi4Dq0Jr/5ZfMvaH80X3fsE29bTuTgG/AajMnjmcvAAAMPElEQVR4nO2c/3/TNhrHnaRJHTtf7MRxghM3xGla0hbSraRQWhhtoVtp2ZfC7fjOOI7bwY2N43b395+kR7IlWWlhJCRr+vzAq3FkW377o0fP80hB087szM7szP409tvard64+zDp9vrlTHv31utxd2Oirf/PmZm1zPzBmZqOsf0ZZO1MJnNwd9xdmVjrY0Yzi/OI0vzu6/64uzOZ9oxAIlLKzGfOxpzKDoHRzGKG2PzZmIvbzlsKCfluYiu/tMbdp0mz/vu1RUYJIL20vIXquLs1WXaIsKyt8VL6l2V5Vt4Zd8cmyQ7wpJZJr4W++61FrFAbd88mx+7OwxgDTEhKa78CJKt+NuSo9XYzka1hKf3iUUiWlx137ybE3md4S6+tXbAi8wqNcfdvEux5KCQ06lZWLq9c+nfnIrZ6faFseV7nzDGh6X8eAK1cnsM2O/fKKRVCw6zOHNMhZrRyeTYynJLkC5y1pp1S/wBLiEM0+44cr7YiSNnClLvvuysCodnZn2hu23BDIZ3L1qc6Sem/TK8IY40KCVuNCencuYI1zZReQN6/Msf09Ib/NgtCQlb3OlMbCvRehiUkcExzfxO+L7WIkM6da1lecVpDgRdRcQTLCXkkqSbZaBXOEatbXn06KfVIgSSdiTD9LDdxXIDU8hClqRxxz/g6Gx50NxXF7RpQuohSlGkMK3eEki22Q1WzhgteaTopPRNLtmohIXNKVEpTOOKez4gl20xmUPWfUGpBUWC6qpX9ZyGkNl0iGdwYO6YOKVa2pkpLz8PaP/VK80qPRA1RyiJG5cJUUcJr/4KU5m8f2x6574ue1cEh+PSMuB7HiLjuY4Wk4YgJSalIkrnP08MJsDeXLl24sMiGXBpNbScubZcKZZryTomWXkOqhkgtUimdICRs+Q4tDEzJitxPrDSCOSFK87c/YCfJ9t/L9YtAafQ9HL/9zJeQ5hCmtVjWprDvN/+BZrgFzMkdeRfHb6/EcuTs3NqVnZPPerCU/B1HlBbS0+mn9PoNTwg7ps3loxvbJ5y1c5TqEko4YLp46im94xER153spk7EtL2cSiWTv7M18FMeVPZ4RCTkvpZMplKppaOHxw26e0spTOnL6YDEPNLcJRonfbeZRFLCmJYfDMZ0hCF1kz5QWjjdYUBvLpzUqCEhESkhWz4a5MJ3llMEUjL5PzTivM7phvRqLhpoYJgRSAljur6vjJn2l1IcJa/wubv9Wa2Hp7a5C1ERAIQUQkotpX5UefCbV7fI17jtF796p3sl7h0eaXx6O7NJICVToSHXFBNT76B9PpSS/8V/T3UIgGIkfqRht+0nRSmlUlsbu3clTHd30+mNUEr+lydFVX9qezd7aXFGJSReSlvt9u578cc4v6WR7W1RKSW798fU/89hvVlRRkhIjBEnpfMISHuXr3n337cxpdXUFpGS/9VpVlLv5tu3L18qhcRJaRUDSbdvR2J6vZuGY+eJlPzrx4SdToPYnyZGcEqtelZeLdvZfv7bi7eLspAiKV1tUyK7h6wUd5im1t7YQlLy7wyCVMsXy14FmWcV8vGV8VJWtLxbahzztWAwV+S5v4UbQyOH/+AqXxRcIcvuWy2jnhYt1b7H3vPnzxbD+V+AtLWRDu0mFdOtdnhobwuF3X9RI3I7QSJnGthMM2cEHflhOuu6YIYdWFEjpy59zdu6RZrY0d+CZcmp66CIrEFOSagKXy58t16Cj42gVWvUNKcYvyS2fu/+f77z/WRsvO1FkNLgmfoHEaT0Xirp/6C6YGPBNowEZ4Zhl8WXWcwlJDNMw2aLnk7HlL+OzCyTJhUj/FuEpONGOYCUt+GUIN5Jx4N76BRSsajVbbuZ1Qbvx96597jrS1K6ygFBvhpXv3tp4dDV5BXFtVp2zpCfzMglhHvHIUGj1kggJfR6rF2R3oJCqlk1J8hqhWatqiAa2v6dJ6GcCKQNgUi6fXCo3WXc2tjSq9/EIwCnw6mI/zNR5MSkhITbt0YCKZGQx7tbMQRI1U7D8Tpu0WtolWMgadr2je5TTkqracl2b91eXV3d2zu/cZ7a1/EIoKOHutATlYqps+c1+CeikExmDKZh4Kdx6nr4jcnOZqZbfwCS4Um+22NviYcUBDb6dDwkrb/zMPnUZ1KSGe1tfPcNePStLeq1vo1NbkzFhl7plGqNRs2tJ3SKIBdlwwDJthbK2BbKTZ0OUTPAfilbDs0y4SEXwiOtPwApkRCTzFaoZH64tRqo2bHDjXK68VXSx1LaioTUXl3duLbpo8HY5cJxnNxdl09vwQAzEgE3obSajFzolwgko8lN+8UmUDKkukKJPLQuD5ePhWTY/BVqtiFBIo47r+W9qvUhq647N77y8XhrU0B7FBARWJdP7VJLd6RzqxXKSNyAWrOYTFgQQiHxMUk1II1MqdZJIcmT+EcrybSiAedYka9kkGoBgeN01CFAzLZvbPpbJCXZu3ZtM8nPel0hAV66IZ3ZARXnipIHaJSpTIr0gAKSViKv16iUhFOHBSmRiwZcljvMIGnVenlQMKm0/s4jfy+9d41LVZg/F9KWZSkCcCijeNcbAbiWCu2CCpJWJ21yIo9hQAJ5V5hEa4ERHo0gobSkUP+434Zs/9UX4ksWGXSF6qU0uZUJJKOpuB71AjqVkhKSq+IxBEh2kw442mRBh24aIqQ/YlceqyCl+MRlWdxd4cBtDaXn6wgAlZCAR66oOPgpkIxmAaRjQ8fgXRhBNvfpkJBrSoqYuqwiyf5eFk+A92YEylFdo+oGzR8HqaA4+EmQKm4LpER65gCxRD6vDwESwvTNU1+GlOI+HInNi9CVovpiEPDo8DaVkPKjGW4IkgYu0eygYxDN5zrakCChMffElyF1w49Lj8TGZXJ7e8BeE+i9CVmUEhJglDKI4UBqUJfookMGlfvQIGnbD6MxR911CG3zgdC0QfJqozngri7vPVWQ6GhtihPMcCChKBcuXqNvIq8NEZLW//5baYUglJJ/T2hJIQUDFr5L5LGo51ZAyoPbN+tijDUkSA7IPBGQf3ML2lAhoRD8IQQDYRTJID3dFx8nYEJWGkQnIqSIZ7UOA8KQR+uQILG0n94E33iokBCmx3jMhTEkk9JTMb2tHQ+p2pQhhQluObB1WgjIyZWfYUHSYIYDUOTAkCFp2g8on4vSEeaTREhsuA2ARLMOyLGlUklYd8oFcjl6aJDYvIAOwAaGoUPStq/7KUlK/hMRkkN6wboUMxdmYXisAUW3XBDr8iBIwUdDqtJEhL3G4UPSnCupJVFKvlxNgtwrMWB7QIFwofG0CpJh6pZiXWUAJPJGTMVCALQHQQqQWBGJZQQjgIQ8050QE5GS/1BaAodRb5aVCzg0Z6HLGDIkA68DBKoI61hIRryKCFfW4YMICWa40OuNBJKm7T9a4qQUWyqpgtexlePNpVj4R0nYzCrNclEdhA6ARCNXUz4MIAwbPomQtBJ6UdGUOiJIKLRcirYnPf1e/hqyIkWlBH8H2cACfIIQoJJ1mZUGLfQOgkQVI7+QBsyhHnySIJHCaZh+jwqSpt0/Wg6lFIPUgkUAU1EGaNEZnvZXmZYobRCkPIEUc0pwmA0pGZIW6FGsOjpImnaPbppU7ShhAVvsxpAxReH0p0MqgY+TY09bKBLFIDW86JajhKRt/4gduHJHSZZOsk2p69kmLUyy7n46JJpnmJ5wjSKtp1G/E4OkcaN6pJC0nX005rqqHSUODdiMCl/ldgo2PRxWUT4dEp1LE4YVJcROEcq1YUkqDomz0UJCmB4sLym33ZTo6pGRaLLfVjYKQYItloTthgCJls0RA/aL4KxHU7OwEDFWSHjMbSp3lLgVtsaW022y7LjOdgaYXO17CJA0lyYzcKdyoIeLxWE4O2ZImnYlNrnBrRklujQdrnCZHtedYUAKV4vhTtFyY5Qjjx3SIHMDZV6WK/NEhgJJ60RkItO51c2JhaQ16rrceSOXE3/YPBxITtGU7oTyP37xeHIhofzEqhjcRhEz0ZT/T4oi3jaSq3wIpHU8aNcHFM4bHn8n07QtAUg+QW4zABJceVyQ0KMVy007Rzb6VYJyKwajRf6jz4UP+IlTlbT0Bj6KW7SatoluZNpNryOxdMvkV3nqk1248jj/qyOn5OZhy6hq5ZjuzP2QC53YsgF3kvamcicPSgs/vA9nprL/A2D9aSvPYrWBAAAAAElFTkSuQmCC">
            <a:hlinkClick r:id="rId6"/>
          </p:cNvPr>
          <p:cNvSpPr>
            <a:spLocks noChangeAspect="1" noChangeArrowheads="1"/>
          </p:cNvSpPr>
          <p:nvPr/>
        </p:nvSpPr>
        <p:spPr bwMode="auto">
          <a:xfrm>
            <a:off x="1577975" y="-525463"/>
            <a:ext cx="3486150" cy="10953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40" name="Picture 16" descr="http://blogs-images.forbes.com/assets/images/avatars/blog-3704_400.jpg">
            <a:hlinkClick r:id="rId7"/>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29290" b="39938"/>
          <a:stretch/>
        </p:blipFill>
        <p:spPr bwMode="auto">
          <a:xfrm>
            <a:off x="5181601" y="3115294"/>
            <a:ext cx="3743325" cy="1151906"/>
          </a:xfrm>
          <a:prstGeom prst="rect">
            <a:avLst/>
          </a:prstGeom>
          <a:noFill/>
          <a:extLst>
            <a:ext uri="{909E8E84-426E-40DD-AFC4-6F175D3DCCD1}">
              <a14:hiddenFill xmlns:a14="http://schemas.microsoft.com/office/drawing/2010/main">
                <a:solidFill>
                  <a:srgbClr val="FFFFFF"/>
                </a:solidFill>
              </a14:hiddenFill>
            </a:ext>
          </a:extLst>
        </p:spPr>
      </p:pic>
      <p:sp>
        <p:nvSpPr>
          <p:cNvPr id="10" name="AutoShape 18"/>
          <p:cNvSpPr>
            <a:spLocks noChangeAspect="1" noChangeArrowheads="1"/>
          </p:cNvSpPr>
          <p:nvPr/>
        </p:nvSpPr>
        <p:spPr bwMode="auto">
          <a:xfrm>
            <a:off x="2133600" y="4651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20"/>
          <p:cNvSpPr>
            <a:spLocks noChangeAspect="1" noChangeArrowheads="1"/>
          </p:cNvSpPr>
          <p:nvPr/>
        </p:nvSpPr>
        <p:spPr bwMode="auto">
          <a:xfrm>
            <a:off x="2286000" y="6175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AutoShape 24" descr="Image result for alignment health"/>
          <p:cNvSpPr>
            <a:spLocks noChangeAspect="1" noChangeArrowheads="1"/>
          </p:cNvSpPr>
          <p:nvPr/>
        </p:nvSpPr>
        <p:spPr bwMode="auto">
          <a:xfrm>
            <a:off x="2590800" y="9223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50" name="Picture 26" descr="https://media.licdn.com/mpr/mpr/p/6/005/081/351/2531334.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925523" y="4953001"/>
            <a:ext cx="3380138" cy="1052183"/>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http://www.chcf.org/~/media/Images/Body/Logos/LogoLandmarkHealth191w.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950784" y="1754579"/>
            <a:ext cx="2908018" cy="167477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www.onemedical.com/images/logo.png">
            <a:hlinkClick r:id="rId13"/>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705601" y="4419600"/>
            <a:ext cx="2971009" cy="1686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00099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72AA9F-E253-4249-9C0B-65782EE18FC8}"/>
              </a:ext>
            </a:extLst>
          </p:cNvPr>
          <p:cNvSpPr>
            <a:spLocks noGrp="1"/>
          </p:cNvSpPr>
          <p:nvPr>
            <p:ph type="title"/>
          </p:nvPr>
        </p:nvSpPr>
        <p:spPr/>
        <p:txBody>
          <a:bodyPr/>
          <a:lstStyle/>
          <a:p>
            <a:r>
              <a:rPr lang="en-US" dirty="0"/>
              <a:t>Shift in Care Delivery Underway</a:t>
            </a:r>
          </a:p>
        </p:txBody>
      </p:sp>
      <p:sp>
        <p:nvSpPr>
          <p:cNvPr id="4" name="Rectangle 3">
            <a:extLst>
              <a:ext uri="{FF2B5EF4-FFF2-40B4-BE49-F238E27FC236}">
                <a16:creationId xmlns:a16="http://schemas.microsoft.com/office/drawing/2014/main" xmlns="" id="{24951CC7-24E3-9F41-8DFC-4E0605C090F0}"/>
              </a:ext>
            </a:extLst>
          </p:cNvPr>
          <p:cNvSpPr/>
          <p:nvPr/>
        </p:nvSpPr>
        <p:spPr>
          <a:xfrm>
            <a:off x="895350" y="1455340"/>
            <a:ext cx="10401300" cy="4401205"/>
          </a:xfrm>
          <a:prstGeom prst="rect">
            <a:avLst/>
          </a:prstGeom>
        </p:spPr>
        <p:txBody>
          <a:bodyPr wrap="square">
            <a:spAutoFit/>
          </a:bodyPr>
          <a:lstStyle/>
          <a:p>
            <a:r>
              <a:rPr lang="en-US" sz="2000" b="1" dirty="0">
                <a:latin typeface="Calibri" panose="020F0502020204030204" pitchFamily="34" charset="0"/>
                <a:cs typeface="Calibri" panose="020F0502020204030204" pitchFamily="34" charset="0"/>
              </a:rPr>
              <a:t>Total National Health Expenditures 1980-2016 (AHA,2018) </a:t>
            </a:r>
          </a:p>
          <a:p>
            <a:pPr marL="800100" lvl="1" indent="-342900">
              <a:buFont typeface="Arial" panose="020B0604020202020204" pitchFamily="34" charset="0"/>
              <a:buChar char="•"/>
            </a:pPr>
            <a:r>
              <a:rPr lang="en-US" sz="2000" dirty="0">
                <a:latin typeface="Calibri" panose="020F0502020204030204" pitchFamily="34" charset="0"/>
                <a:cs typeface="Calibri" panose="020F0502020204030204" pitchFamily="34" charset="0"/>
              </a:rPr>
              <a:t>Percentage of Gross Domestic Product: 13.9% from 1995 to 17.9% in 2016 </a:t>
            </a:r>
          </a:p>
          <a:p>
            <a:pPr marL="800100" lvl="1" indent="-342900">
              <a:buFont typeface="Arial" panose="020B0604020202020204" pitchFamily="34" charset="0"/>
              <a:buChar char="•"/>
            </a:pPr>
            <a:r>
              <a:rPr lang="en-US" sz="2000" dirty="0">
                <a:latin typeface="Calibri" panose="020F0502020204030204" pitchFamily="34" charset="0"/>
                <a:cs typeface="Calibri" panose="020F0502020204030204" pitchFamily="34" charset="0"/>
              </a:rPr>
              <a:t>&lt;1Trillion in 1980 to 5.5 Trillion by 2025 </a:t>
            </a:r>
          </a:p>
          <a:p>
            <a:pPr lvl="1"/>
            <a:endParaRPr lang="en-US" sz="2000" dirty="0">
              <a:latin typeface="Calibri" panose="020F0502020204030204" pitchFamily="34" charset="0"/>
              <a:cs typeface="Calibri" panose="020F0502020204030204" pitchFamily="34" charset="0"/>
            </a:endParaRPr>
          </a:p>
          <a:p>
            <a:r>
              <a:rPr lang="en-US" sz="2000" b="1" dirty="0">
                <a:latin typeface="Calibri" panose="020F0502020204030204" pitchFamily="34" charset="0"/>
                <a:cs typeface="Calibri" panose="020F0502020204030204" pitchFamily="34" charset="0"/>
              </a:rPr>
              <a:t>Shifting Volumes 1995-2016 (AHA,2018) </a:t>
            </a:r>
          </a:p>
          <a:p>
            <a:pPr marL="800100" lvl="1" indent="-342900">
              <a:buFont typeface="Arial" panose="020B0604020202020204" pitchFamily="34" charset="0"/>
              <a:buChar char="•"/>
            </a:pPr>
            <a:r>
              <a:rPr lang="en-US" sz="2000" dirty="0">
                <a:latin typeface="Calibri" panose="020F0502020204030204" pitchFamily="34" charset="0"/>
                <a:cs typeface="Calibri" panose="020F0502020204030204" pitchFamily="34" charset="0"/>
              </a:rPr>
              <a:t>Outpatient Revenue 30% to 48% and Inpatient from 70% to 52% </a:t>
            </a:r>
          </a:p>
          <a:p>
            <a:pPr marL="800100" lvl="1" indent="-342900">
              <a:buFont typeface="Arial" panose="020B0604020202020204" pitchFamily="34" charset="0"/>
              <a:buChar char="•"/>
            </a:pPr>
            <a:r>
              <a:rPr lang="en-US" sz="2000" dirty="0">
                <a:latin typeface="Calibri" panose="020F0502020204030204" pitchFamily="34" charset="0"/>
                <a:cs typeface="Calibri" panose="020F0502020204030204" pitchFamily="34" charset="0"/>
              </a:rPr>
              <a:t>Inpatient Volumes decreased from 11.93-10.63% </a:t>
            </a:r>
          </a:p>
          <a:p>
            <a:pPr marL="800100" lvl="1" indent="-342900">
              <a:buFont typeface="Arial" panose="020B0604020202020204" pitchFamily="34" charset="0"/>
              <a:buChar char="•"/>
            </a:pPr>
            <a:r>
              <a:rPr lang="en-US" sz="2000" dirty="0">
                <a:latin typeface="Calibri" panose="020F0502020204030204" pitchFamily="34" charset="0"/>
                <a:cs typeface="Calibri" panose="020F0502020204030204" pitchFamily="34" charset="0"/>
              </a:rPr>
              <a:t>Length of Stay reduced from 7 days to 5.4 </a:t>
            </a:r>
          </a:p>
          <a:p>
            <a:pPr marL="800100" lvl="1" indent="-342900">
              <a:buFont typeface="Arial" panose="020B0604020202020204" pitchFamily="34" charset="0"/>
              <a:buChar char="•"/>
            </a:pPr>
            <a:r>
              <a:rPr lang="en-US" sz="2000" dirty="0">
                <a:latin typeface="Calibri" panose="020F0502020204030204" pitchFamily="34" charset="0"/>
                <a:cs typeface="Calibri" panose="020F0502020204030204" pitchFamily="34" charset="0"/>
              </a:rPr>
              <a:t>Ambulatory Volumes increased from 14.22% to 21.45% </a:t>
            </a:r>
          </a:p>
          <a:p>
            <a:pPr lvl="1"/>
            <a:endParaRPr lang="en-US" sz="2000" dirty="0">
              <a:latin typeface="Calibri" panose="020F0502020204030204" pitchFamily="34" charset="0"/>
              <a:cs typeface="Calibri" panose="020F0502020204030204" pitchFamily="34" charset="0"/>
            </a:endParaRPr>
          </a:p>
          <a:p>
            <a:r>
              <a:rPr lang="en-US" sz="2000" b="1" dirty="0">
                <a:latin typeface="Calibri" panose="020F0502020204030204" pitchFamily="34" charset="0"/>
                <a:cs typeface="Calibri" panose="020F0502020204030204" pitchFamily="34" charset="0"/>
              </a:rPr>
              <a:t>Shortages of </a:t>
            </a:r>
            <a:r>
              <a:rPr lang="en-US" sz="2000" b="1" dirty="0" err="1">
                <a:latin typeface="Calibri" panose="020F0502020204030204" pitchFamily="34" charset="0"/>
                <a:cs typeface="Calibri" panose="020F0502020204030204" pitchFamily="34" charset="0"/>
              </a:rPr>
              <a:t>WorkForce</a:t>
            </a:r>
            <a:r>
              <a:rPr lang="en-US" sz="2000" b="1" dirty="0">
                <a:latin typeface="Calibri" panose="020F0502020204030204" pitchFamily="34" charset="0"/>
                <a:cs typeface="Calibri" panose="020F0502020204030204" pitchFamily="34" charset="0"/>
              </a:rPr>
              <a:t> and Other Complexities</a:t>
            </a:r>
          </a:p>
          <a:p>
            <a:pPr marL="800100" lvl="1" indent="-342900">
              <a:buFont typeface="Arial" panose="020B0604020202020204" pitchFamily="34" charset="0"/>
              <a:buChar char="•"/>
            </a:pPr>
            <a:r>
              <a:rPr lang="en-US" sz="2000" dirty="0">
                <a:latin typeface="Calibri" panose="020F0502020204030204" pitchFamily="34" charset="0"/>
                <a:cs typeface="Calibri" panose="020F0502020204030204" pitchFamily="34" charset="0"/>
              </a:rPr>
              <a:t>Shortage of Primary and Specialty Care Providers (Haas and Swan, 2014; Macy, 2016)</a:t>
            </a:r>
          </a:p>
          <a:p>
            <a:pPr marL="800100" lvl="1" indent="-342900">
              <a:buFont typeface="Arial" panose="020B0604020202020204" pitchFamily="34" charset="0"/>
              <a:buChar char="•"/>
            </a:pPr>
            <a:r>
              <a:rPr lang="en-US" sz="2000" dirty="0">
                <a:latin typeface="Calibri" panose="020F0502020204030204" pitchFamily="34" charset="0"/>
                <a:cs typeface="Calibri" panose="020F0502020204030204" pitchFamily="34" charset="0"/>
              </a:rPr>
              <a:t>Physician Burnout and Caregiver Burnout (</a:t>
            </a:r>
            <a:r>
              <a:rPr lang="en-US" sz="2000" dirty="0" err="1">
                <a:latin typeface="Calibri" panose="020F0502020204030204" pitchFamily="34" charset="0"/>
                <a:cs typeface="Calibri" panose="020F0502020204030204" pitchFamily="34" charset="0"/>
              </a:rPr>
              <a:t>Rotenstein</a:t>
            </a:r>
            <a:r>
              <a:rPr lang="en-US" sz="2000" dirty="0">
                <a:latin typeface="Calibri" panose="020F0502020204030204" pitchFamily="34" charset="0"/>
                <a:cs typeface="Calibri" panose="020F0502020204030204" pitchFamily="34" charset="0"/>
              </a:rPr>
              <a:t> et al, 2018; Cipriano, et al, 2013)</a:t>
            </a:r>
          </a:p>
          <a:p>
            <a:pPr marL="800100" lvl="1" indent="-342900">
              <a:buFont typeface="Arial" panose="020B0604020202020204" pitchFamily="34" charset="0"/>
              <a:buChar char="•"/>
            </a:pPr>
            <a:r>
              <a:rPr lang="en-US" sz="2000" dirty="0">
                <a:latin typeface="Calibri" panose="020F0502020204030204" pitchFamily="34" charset="0"/>
                <a:cs typeface="Calibri" panose="020F0502020204030204" pitchFamily="34" charset="0"/>
              </a:rPr>
              <a:t>Electronic Medical Record, Complexity of Patients, Regulatory Standards</a:t>
            </a:r>
            <a:endParaRPr lang="en-US" sz="2000" dirty="0">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029683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Findings and Recommendations</a:t>
            </a:r>
            <a:endParaRPr lang="en-US" dirty="0"/>
          </a:p>
        </p:txBody>
      </p:sp>
      <p:sp>
        <p:nvSpPr>
          <p:cNvPr id="3" name="Content Placeholder 2"/>
          <p:cNvSpPr>
            <a:spLocks noGrp="1"/>
          </p:cNvSpPr>
          <p:nvPr>
            <p:ph idx="1"/>
          </p:nvPr>
        </p:nvSpPr>
        <p:spPr>
          <a:xfrm>
            <a:off x="838200" y="1690688"/>
            <a:ext cx="10515600" cy="4217367"/>
          </a:xfrm>
        </p:spPr>
        <p:txBody>
          <a:bodyPr>
            <a:normAutofit/>
          </a:bodyPr>
          <a:lstStyle/>
          <a:p>
            <a:pPr marL="514350" indent="-514350">
              <a:buFont typeface="+mj-lt"/>
              <a:buAutoNum type="arabicPeriod"/>
            </a:pPr>
            <a:r>
              <a:rPr lang="en-US" sz="2400" b="1" dirty="0" smtClean="0"/>
              <a:t> </a:t>
            </a:r>
            <a:r>
              <a:rPr lang="en-US" sz="2400" b="1" dirty="0"/>
              <a:t>A diverse and broad set of skills and competencies are needed by the care coordination </a:t>
            </a:r>
            <a:r>
              <a:rPr lang="en-US" sz="2400" b="1" dirty="0" smtClean="0"/>
              <a:t>and </a:t>
            </a:r>
            <a:r>
              <a:rPr lang="en-US" sz="2400" b="1" dirty="0"/>
              <a:t>care management workforce</a:t>
            </a:r>
            <a:r>
              <a:rPr lang="en-US" sz="2400" b="1" dirty="0" smtClean="0"/>
              <a:t>.</a:t>
            </a:r>
          </a:p>
          <a:p>
            <a:pPr marL="514350" indent="-514350">
              <a:buFont typeface="+mj-lt"/>
              <a:buAutoNum type="arabicPeriod"/>
            </a:pPr>
            <a:r>
              <a:rPr lang="en-US" sz="2400" b="1" dirty="0"/>
              <a:t>Ongoing training and supervision are needed for staff who will provide care coordination </a:t>
            </a:r>
            <a:r>
              <a:rPr lang="en-US" sz="2400" b="1" dirty="0" smtClean="0"/>
              <a:t>and </a:t>
            </a:r>
            <a:r>
              <a:rPr lang="en-US" sz="2400" b="1" dirty="0"/>
              <a:t>care management</a:t>
            </a:r>
            <a:r>
              <a:rPr lang="en-US" sz="2400" b="1" dirty="0" smtClean="0"/>
              <a:t>.</a:t>
            </a:r>
          </a:p>
          <a:p>
            <a:pPr marL="514350" indent="-514350">
              <a:buFont typeface="+mj-lt"/>
              <a:buAutoNum type="arabicPeriod"/>
            </a:pPr>
            <a:r>
              <a:rPr lang="en-US" sz="2400" b="1" dirty="0"/>
              <a:t>Recruitment and retention challenges are prevalent, driven by insufficient salaries, high caseload and lack of appropriate skills and competencies</a:t>
            </a:r>
            <a:r>
              <a:rPr lang="en-US" sz="2400" b="1" dirty="0" smtClean="0"/>
              <a:t>.</a:t>
            </a:r>
          </a:p>
          <a:p>
            <a:pPr marL="514350" indent="-514350">
              <a:buFont typeface="+mj-lt"/>
              <a:buAutoNum type="arabicPeriod"/>
            </a:pPr>
            <a:r>
              <a:rPr lang="en-US" sz="2400" b="1" dirty="0"/>
              <a:t>Job titles for those providing care coordination and care management are </a:t>
            </a:r>
            <a:r>
              <a:rPr lang="en-US" sz="2400" b="1" dirty="0" smtClean="0"/>
              <a:t>still </a:t>
            </a:r>
            <a:r>
              <a:rPr lang="en-US" sz="2400" b="1" dirty="0"/>
              <a:t>evolving.</a:t>
            </a:r>
            <a:endParaRPr lang="en-US" sz="2400" dirty="0"/>
          </a:p>
        </p:txBody>
      </p:sp>
      <p:sp>
        <p:nvSpPr>
          <p:cNvPr id="4" name="TextBox 3"/>
          <p:cNvSpPr txBox="1"/>
          <p:nvPr/>
        </p:nvSpPr>
        <p:spPr>
          <a:xfrm>
            <a:off x="838200" y="4971245"/>
            <a:ext cx="10359888" cy="923330"/>
          </a:xfrm>
          <a:prstGeom prst="rect">
            <a:avLst/>
          </a:prstGeom>
          <a:noFill/>
        </p:spPr>
        <p:txBody>
          <a:bodyPr wrap="square" rtlCol="0">
            <a:spAutoFit/>
          </a:bodyPr>
          <a:lstStyle/>
          <a:p>
            <a:endParaRPr lang="en-US" dirty="0"/>
          </a:p>
          <a:p>
            <a:r>
              <a:rPr lang="en-US" dirty="0"/>
              <a:t>Source:  Who’s Going to Care? Analysis and Recommendations for Building New York’s Care Coordination and Care Management Workforce (2015)</a:t>
            </a:r>
          </a:p>
        </p:txBody>
      </p:sp>
    </p:spTree>
    <p:extLst>
      <p:ext uri="{BB962C8B-B14F-4D97-AF65-F5344CB8AC3E}">
        <p14:creationId xmlns:p14="http://schemas.microsoft.com/office/powerpoint/2010/main" val="8689471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Emerging Roles - Key Areas of Consideration</a:t>
            </a:r>
            <a:endParaRPr lang="en-US" dirty="0"/>
          </a:p>
        </p:txBody>
      </p:sp>
      <p:sp>
        <p:nvSpPr>
          <p:cNvPr id="3" name="Content Placeholder 2"/>
          <p:cNvSpPr>
            <a:spLocks noGrp="1"/>
          </p:cNvSpPr>
          <p:nvPr>
            <p:ph idx="1"/>
          </p:nvPr>
        </p:nvSpPr>
        <p:spPr/>
        <p:txBody>
          <a:bodyPr/>
          <a:lstStyle/>
          <a:p>
            <a:pPr lvl="1">
              <a:buFont typeface="Wingdings" panose="05000000000000000000" pitchFamily="2" charset="2"/>
              <a:buChar char="Ø"/>
            </a:pPr>
            <a:r>
              <a:rPr lang="en-US" sz="2400" dirty="0"/>
              <a:t>T</a:t>
            </a:r>
            <a:r>
              <a:rPr lang="en-US" sz="2400" dirty="0" smtClean="0"/>
              <a:t>he need for a different and diverse workforce raises some key areas of consideration    for the profession</a:t>
            </a:r>
          </a:p>
          <a:p>
            <a:pPr lvl="1">
              <a:buFont typeface="Wingdings" panose="05000000000000000000" pitchFamily="2" charset="2"/>
              <a:buChar char="Ø"/>
            </a:pPr>
            <a:r>
              <a:rPr lang="en-US" sz="2400" dirty="0" smtClean="0"/>
              <a:t>Aging Workforce/Pipeline</a:t>
            </a:r>
          </a:p>
          <a:p>
            <a:pPr lvl="1">
              <a:buFont typeface="Wingdings" panose="05000000000000000000" pitchFamily="2" charset="2"/>
              <a:buChar char="Ø"/>
            </a:pPr>
            <a:r>
              <a:rPr lang="en-US" sz="2400" dirty="0" smtClean="0"/>
              <a:t>Competency and Credentialing</a:t>
            </a:r>
          </a:p>
          <a:p>
            <a:pPr lvl="1">
              <a:buFont typeface="Wingdings" panose="05000000000000000000" pitchFamily="2" charset="2"/>
              <a:buChar char="Ø"/>
            </a:pPr>
            <a:r>
              <a:rPr lang="en-US" sz="2400" dirty="0" smtClean="0"/>
              <a:t>Oversight and Supervision</a:t>
            </a:r>
          </a:p>
          <a:p>
            <a:pPr lvl="1">
              <a:buFont typeface="Wingdings" panose="05000000000000000000" pitchFamily="2" charset="2"/>
              <a:buChar char="Ø"/>
            </a:pPr>
            <a:r>
              <a:rPr lang="en-US" sz="2400" dirty="0" smtClean="0"/>
              <a:t>Interdisciplinary Team Structure </a:t>
            </a:r>
          </a:p>
          <a:p>
            <a:pPr lvl="1">
              <a:buFont typeface="Wingdings" panose="05000000000000000000" pitchFamily="2" charset="2"/>
              <a:buChar char="Ø"/>
            </a:pPr>
            <a:endParaRPr lang="en-US" dirty="0" smtClean="0"/>
          </a:p>
          <a:p>
            <a:pPr marL="457200" lvl="1" indent="0">
              <a:buNone/>
            </a:pPr>
            <a:endParaRPr lang="en-US" dirty="0" smtClean="0"/>
          </a:p>
          <a:p>
            <a:pPr lvl="1">
              <a:buFont typeface="Wingdings" panose="05000000000000000000" pitchFamily="2" charset="2"/>
              <a:buChar char="Ø"/>
            </a:pPr>
            <a:endParaRPr lang="en-US" dirty="0" smtClean="0"/>
          </a:p>
          <a:p>
            <a:pPr lvl="1">
              <a:buFont typeface="Wingdings" panose="05000000000000000000" pitchFamily="2" charset="2"/>
              <a:buChar char="Ø"/>
            </a:pPr>
            <a:endParaRPr lang="en-US" dirty="0" smtClean="0"/>
          </a:p>
          <a:p>
            <a:endParaRPr lang="en-US" dirty="0"/>
          </a:p>
        </p:txBody>
      </p:sp>
    </p:spTree>
    <p:extLst>
      <p:ext uri="{BB962C8B-B14F-4D97-AF65-F5344CB8AC3E}">
        <p14:creationId xmlns:p14="http://schemas.microsoft.com/office/powerpoint/2010/main" val="327932494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1000"/>
                                        <p:tgtEl>
                                          <p:spTgt spid="3">
                                            <p:txEl>
                                              <p:pRg st="4" end="4"/>
                                            </p:txEl>
                                          </p:spTgt>
                                        </p:tgtEl>
                                      </p:cBhvr>
                                    </p:animEffect>
                                    <p:anim calcmode="lin" valueType="num">
                                      <p:cBhvr>
                                        <p:cTn id="2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Aging Workforce and Pipeline</a:t>
            </a:r>
            <a:endParaRPr lang="en-US" dirty="0"/>
          </a:p>
        </p:txBody>
      </p:sp>
      <p:sp>
        <p:nvSpPr>
          <p:cNvPr id="3" name="Content Placeholder 2"/>
          <p:cNvSpPr>
            <a:spLocks noGrp="1"/>
          </p:cNvSpPr>
          <p:nvPr>
            <p:ph idx="1"/>
          </p:nvPr>
        </p:nvSpPr>
        <p:spPr/>
        <p:txBody>
          <a:bodyPr/>
          <a:lstStyle/>
          <a:p>
            <a:pPr lvl="1">
              <a:buFont typeface="Wingdings" panose="05000000000000000000" pitchFamily="2" charset="2"/>
              <a:buChar char="Ø"/>
            </a:pPr>
            <a:r>
              <a:rPr lang="en-US" sz="2400" dirty="0" smtClean="0"/>
              <a:t>Aging of the workforce</a:t>
            </a:r>
          </a:p>
          <a:p>
            <a:pPr lvl="1">
              <a:buFont typeface="Wingdings" panose="05000000000000000000" pitchFamily="2" charset="2"/>
              <a:buChar char="Ø"/>
            </a:pPr>
            <a:endParaRPr lang="en-US" sz="2400" dirty="0"/>
          </a:p>
          <a:p>
            <a:pPr lvl="1">
              <a:buFont typeface="Wingdings" panose="05000000000000000000" pitchFamily="2" charset="2"/>
              <a:buChar char="Ø"/>
            </a:pPr>
            <a:r>
              <a:rPr lang="en-US" sz="2400" dirty="0" smtClean="0"/>
              <a:t>Branding issue  - Care Coordination as a “specialty”  </a:t>
            </a:r>
          </a:p>
          <a:p>
            <a:pPr lvl="1">
              <a:buFont typeface="Wingdings" panose="05000000000000000000" pitchFamily="2" charset="2"/>
              <a:buChar char="Ø"/>
            </a:pPr>
            <a:endParaRPr lang="en-US" sz="2400" dirty="0" smtClean="0"/>
          </a:p>
          <a:p>
            <a:pPr lvl="1">
              <a:buFont typeface="Wingdings" panose="05000000000000000000" pitchFamily="2" charset="2"/>
              <a:buChar char="Ø"/>
            </a:pPr>
            <a:r>
              <a:rPr lang="en-US" sz="2400" dirty="0" smtClean="0"/>
              <a:t>Challenges in RN Curriculum and Preparation – absence of Care Coordination rotations in RN programs</a:t>
            </a:r>
          </a:p>
          <a:p>
            <a:pPr lvl="1">
              <a:buFont typeface="Wingdings" panose="05000000000000000000" pitchFamily="2" charset="2"/>
              <a:buChar char="Ø"/>
            </a:pPr>
            <a:endParaRPr lang="en-US" sz="2400" dirty="0" smtClean="0"/>
          </a:p>
          <a:p>
            <a:pPr lvl="1">
              <a:buFont typeface="Wingdings" panose="05000000000000000000" pitchFamily="2" charset="2"/>
              <a:buChar char="Ø"/>
            </a:pPr>
            <a:r>
              <a:rPr lang="en-US" sz="2400" dirty="0" smtClean="0"/>
              <a:t>Internship and Fellowship Programs and funding</a:t>
            </a:r>
          </a:p>
          <a:p>
            <a:pPr lvl="1">
              <a:buFont typeface="Wingdings" panose="05000000000000000000" pitchFamily="2" charset="2"/>
              <a:buChar char="Ø"/>
            </a:pPr>
            <a:endParaRPr lang="en-US" sz="2400" dirty="0" smtClean="0"/>
          </a:p>
          <a:p>
            <a:pPr lvl="1">
              <a:buFont typeface="Wingdings" panose="05000000000000000000" pitchFamily="2" charset="2"/>
              <a:buChar char="Ø"/>
            </a:pPr>
            <a:r>
              <a:rPr lang="en-US" sz="2400" dirty="0" smtClean="0"/>
              <a:t>Interdisciplinary Team Focus – crucial skill set</a:t>
            </a:r>
          </a:p>
          <a:p>
            <a:endParaRPr lang="en-US" sz="2400" dirty="0"/>
          </a:p>
        </p:txBody>
      </p:sp>
    </p:spTree>
    <p:extLst>
      <p:ext uri="{BB962C8B-B14F-4D97-AF65-F5344CB8AC3E}">
        <p14:creationId xmlns:p14="http://schemas.microsoft.com/office/powerpoint/2010/main" val="139054603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anim calcmode="lin" valueType="num">
                                      <p:cBhvr>
                                        <p:cTn id="2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1000"/>
                                        <p:tgtEl>
                                          <p:spTgt spid="3">
                                            <p:txEl>
                                              <p:pRg st="6" end="6"/>
                                            </p:txEl>
                                          </p:spTgt>
                                        </p:tgtEl>
                                      </p:cBhvr>
                                    </p:animEffect>
                                    <p:anim calcmode="lin" valueType="num">
                                      <p:cBhvr>
                                        <p:cTn id="2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6" end="6"/>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fade">
                                      <p:cBhvr>
                                        <p:cTn id="29" dur="1000"/>
                                        <p:tgtEl>
                                          <p:spTgt spid="3">
                                            <p:txEl>
                                              <p:pRg st="8" end="8"/>
                                            </p:txEl>
                                          </p:spTgt>
                                        </p:tgtEl>
                                      </p:cBhvr>
                                    </p:animEffect>
                                    <p:anim calcmode="lin" valueType="num">
                                      <p:cBhvr>
                                        <p:cTn id="3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Aging Workforce</a:t>
            </a:r>
            <a:endParaRPr lang="en-US" dirty="0"/>
          </a:p>
        </p:txBody>
      </p:sp>
      <p:pic>
        <p:nvPicPr>
          <p:cNvPr id="6" name="Content Placeholder 5"/>
          <p:cNvPicPr>
            <a:picLocks noGrp="1" noChangeAspect="1"/>
          </p:cNvPicPr>
          <p:nvPr>
            <p:ph idx="1"/>
          </p:nvPr>
        </p:nvPicPr>
        <p:blipFill>
          <a:blip r:embed="rId2"/>
          <a:stretch>
            <a:fillRect/>
          </a:stretch>
        </p:blipFill>
        <p:spPr>
          <a:xfrm>
            <a:off x="2065319" y="1371600"/>
            <a:ext cx="8061362" cy="4572000"/>
          </a:xfrm>
          <a:prstGeom prst="rect">
            <a:avLst/>
          </a:prstGeom>
        </p:spPr>
      </p:pic>
    </p:spTree>
    <p:extLst>
      <p:ext uri="{BB962C8B-B14F-4D97-AF65-F5344CB8AC3E}">
        <p14:creationId xmlns:p14="http://schemas.microsoft.com/office/powerpoint/2010/main" val="18362359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and Objectives</a:t>
            </a:r>
            <a:endParaRPr lang="en-US" dirty="0"/>
          </a:p>
        </p:txBody>
      </p:sp>
      <p:sp>
        <p:nvSpPr>
          <p:cNvPr id="3" name="Content Placeholder 2"/>
          <p:cNvSpPr>
            <a:spLocks noGrp="1"/>
          </p:cNvSpPr>
          <p:nvPr>
            <p:ph idx="1"/>
          </p:nvPr>
        </p:nvSpPr>
        <p:spPr/>
        <p:txBody>
          <a:bodyPr>
            <a:normAutofit/>
          </a:bodyPr>
          <a:lstStyle/>
          <a:p>
            <a:r>
              <a:rPr lang="en-US" sz="2400" u="sng" dirty="0"/>
              <a:t>Overview:</a:t>
            </a:r>
            <a:r>
              <a:rPr lang="en-US" sz="2400" dirty="0"/>
              <a:t>  This session will focus on the emerging roles and workforce needs facing Care Coordination in today’s marketplace.  As Care Coordination becomes increasingly critical to managing populations both within and outside of the traditional healthcare settings, the </a:t>
            </a:r>
            <a:r>
              <a:rPr lang="en-US" sz="2400" dirty="0" smtClean="0"/>
              <a:t>need </a:t>
            </a:r>
            <a:r>
              <a:rPr lang="en-US" sz="2400" dirty="0"/>
              <a:t>for a different and diverse workforce raises some key areas of consideration for the profession.  Key considerations to meet this challenge will be presented. </a:t>
            </a:r>
          </a:p>
        </p:txBody>
      </p:sp>
    </p:spTree>
    <p:extLst>
      <p:ext uri="{BB962C8B-B14F-4D97-AF65-F5344CB8AC3E}">
        <p14:creationId xmlns:p14="http://schemas.microsoft.com/office/powerpoint/2010/main" val="37584391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Competency and Credentialing</a:t>
            </a:r>
            <a:endParaRPr lang="en-US" dirty="0"/>
          </a:p>
        </p:txBody>
      </p:sp>
      <p:sp>
        <p:nvSpPr>
          <p:cNvPr id="3" name="Content Placeholder 2"/>
          <p:cNvSpPr>
            <a:spLocks noGrp="1"/>
          </p:cNvSpPr>
          <p:nvPr>
            <p:ph idx="1"/>
          </p:nvPr>
        </p:nvSpPr>
        <p:spPr/>
        <p:txBody>
          <a:bodyPr/>
          <a:lstStyle/>
          <a:p>
            <a:pPr marL="342900" indent="-342900">
              <a:buFont typeface="Wingdings" panose="05000000000000000000" pitchFamily="2" charset="2"/>
              <a:buChar char="Ø"/>
            </a:pPr>
            <a:r>
              <a:rPr lang="en-US" sz="2400" dirty="0" smtClean="0"/>
              <a:t>Lack of Standard Nomenclature and Titles</a:t>
            </a:r>
          </a:p>
          <a:p>
            <a:pPr marL="342900" indent="-342900">
              <a:buFont typeface="Wingdings" panose="05000000000000000000" pitchFamily="2" charset="2"/>
              <a:buChar char="Ø"/>
            </a:pPr>
            <a:endParaRPr lang="en-US" sz="2400" dirty="0"/>
          </a:p>
          <a:p>
            <a:pPr marL="342900" indent="-342900">
              <a:buFont typeface="Wingdings" panose="05000000000000000000" pitchFamily="2" charset="2"/>
              <a:buChar char="Ø"/>
            </a:pPr>
            <a:r>
              <a:rPr lang="en-US" sz="2400" dirty="0" smtClean="0"/>
              <a:t>Scope </a:t>
            </a:r>
            <a:r>
              <a:rPr lang="en-US" sz="2400" dirty="0"/>
              <a:t>of </a:t>
            </a:r>
            <a:r>
              <a:rPr lang="en-US" sz="2400" dirty="0" smtClean="0"/>
              <a:t>Practice</a:t>
            </a:r>
          </a:p>
          <a:p>
            <a:pPr marL="342900" indent="-342900">
              <a:buFont typeface="Wingdings" panose="05000000000000000000" pitchFamily="2" charset="2"/>
              <a:buChar char="Ø"/>
            </a:pPr>
            <a:endParaRPr lang="en-US" sz="2400" dirty="0" smtClean="0"/>
          </a:p>
          <a:p>
            <a:pPr marL="342900" indent="-342900">
              <a:buFont typeface="Wingdings" panose="05000000000000000000" pitchFamily="2" charset="2"/>
              <a:buChar char="Ø"/>
            </a:pPr>
            <a:r>
              <a:rPr lang="en-US" sz="2400" dirty="0" smtClean="0"/>
              <a:t>Lack of standard competencies for entry into practice </a:t>
            </a:r>
          </a:p>
          <a:p>
            <a:pPr marL="342900" indent="-342900">
              <a:buFont typeface="Wingdings" panose="05000000000000000000" pitchFamily="2" charset="2"/>
              <a:buChar char="Ø"/>
            </a:pPr>
            <a:endParaRPr lang="en-US" sz="2400" dirty="0" smtClean="0"/>
          </a:p>
          <a:p>
            <a:pPr marL="342900" indent="-342900">
              <a:buFont typeface="Wingdings" panose="05000000000000000000" pitchFamily="2" charset="2"/>
              <a:buChar char="Ø"/>
            </a:pPr>
            <a:r>
              <a:rPr lang="en-US" sz="2400" dirty="0" smtClean="0"/>
              <a:t>Cultural Diversity and Competency – workforce matching the community served</a:t>
            </a:r>
          </a:p>
          <a:p>
            <a:endParaRPr lang="en-US" sz="2400" dirty="0" smtClean="0"/>
          </a:p>
          <a:p>
            <a:pPr marL="342900" indent="-342900">
              <a:buFont typeface="Wingdings" panose="05000000000000000000" pitchFamily="2" charset="2"/>
              <a:buChar char="Ø"/>
            </a:pPr>
            <a:r>
              <a:rPr lang="en-US" sz="2400" dirty="0" smtClean="0"/>
              <a:t>Matching Appropriate Skills with Population needs</a:t>
            </a:r>
          </a:p>
        </p:txBody>
      </p:sp>
    </p:spTree>
    <p:extLst>
      <p:ext uri="{BB962C8B-B14F-4D97-AF65-F5344CB8AC3E}">
        <p14:creationId xmlns:p14="http://schemas.microsoft.com/office/powerpoint/2010/main" val="39372823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Titles and Competency</a:t>
            </a:r>
            <a:endParaRPr lang="en-US" dirty="0"/>
          </a:p>
        </p:txBody>
      </p:sp>
      <p:pic>
        <p:nvPicPr>
          <p:cNvPr id="4" name="Content Placeholder 3"/>
          <p:cNvPicPr>
            <a:picLocks noGrp="1" noChangeAspect="1"/>
          </p:cNvPicPr>
          <p:nvPr>
            <p:ph idx="1"/>
          </p:nvPr>
        </p:nvPicPr>
        <p:blipFill>
          <a:blip r:embed="rId2"/>
          <a:stretch>
            <a:fillRect/>
          </a:stretch>
        </p:blipFill>
        <p:spPr>
          <a:xfrm>
            <a:off x="1323191" y="1825625"/>
            <a:ext cx="9503835" cy="4351338"/>
          </a:xfrm>
          <a:prstGeom prst="rect">
            <a:avLst/>
          </a:prstGeom>
        </p:spPr>
      </p:pic>
    </p:spTree>
    <p:extLst>
      <p:ext uri="{BB962C8B-B14F-4D97-AF65-F5344CB8AC3E}">
        <p14:creationId xmlns:p14="http://schemas.microsoft.com/office/powerpoint/2010/main" val="23076109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900" y="306502"/>
            <a:ext cx="10515600" cy="1325563"/>
          </a:xfrm>
        </p:spPr>
        <p:txBody>
          <a:bodyPr>
            <a:normAutofit/>
          </a:bodyPr>
          <a:lstStyle/>
          <a:p>
            <a:r>
              <a:rPr lang="en-US" dirty="0"/>
              <a:t>Care Coordination Components and Practices</a:t>
            </a:r>
          </a:p>
        </p:txBody>
      </p:sp>
      <p:sp>
        <p:nvSpPr>
          <p:cNvPr id="3" name="Content Placeholder 2"/>
          <p:cNvSpPr>
            <a:spLocks noGrp="1"/>
          </p:cNvSpPr>
          <p:nvPr>
            <p:ph idx="1"/>
          </p:nvPr>
        </p:nvSpPr>
        <p:spPr>
          <a:xfrm>
            <a:off x="920351" y="1104031"/>
            <a:ext cx="10223269" cy="4648200"/>
          </a:xfrm>
        </p:spPr>
        <p:txBody>
          <a:bodyPr>
            <a:normAutofit lnSpcReduction="10000"/>
          </a:bodyPr>
          <a:lstStyle/>
          <a:p>
            <a:r>
              <a:rPr lang="en-US" sz="2400" b="1" dirty="0" smtClean="0"/>
              <a:t>Targeting</a:t>
            </a:r>
            <a:r>
              <a:rPr lang="en-US" sz="2400" b="1" dirty="0"/>
              <a:t>: </a:t>
            </a:r>
            <a:r>
              <a:rPr lang="en-US" sz="2400" dirty="0"/>
              <a:t>enroll  individuals with high likelihood of hospitalizations to benefit from </a:t>
            </a:r>
            <a:r>
              <a:rPr lang="en-US" sz="2400" dirty="0" smtClean="0"/>
              <a:t>intervention</a:t>
            </a:r>
          </a:p>
          <a:p>
            <a:endParaRPr lang="en-US" sz="2400" dirty="0"/>
          </a:p>
          <a:p>
            <a:r>
              <a:rPr lang="en-US" sz="2400" b="1" dirty="0"/>
              <a:t>Staffing: </a:t>
            </a:r>
            <a:r>
              <a:rPr lang="en-US" sz="2400" dirty="0"/>
              <a:t>Longitudinal care delivery provided by multidisciplinary teams (RN case managers deliver intervention with support from other disciplines</a:t>
            </a:r>
            <a:r>
              <a:rPr lang="en-US" sz="2400" dirty="0" smtClean="0"/>
              <a:t>)</a:t>
            </a:r>
          </a:p>
          <a:p>
            <a:endParaRPr lang="en-US" sz="2400" dirty="0"/>
          </a:p>
          <a:p>
            <a:r>
              <a:rPr lang="en-US" sz="2400" b="1" dirty="0"/>
              <a:t>Primary care provider collaboration: </a:t>
            </a:r>
            <a:r>
              <a:rPr lang="en-US" sz="2400" dirty="0"/>
              <a:t>Care manager in regular contact with </a:t>
            </a:r>
            <a:r>
              <a:rPr lang="en-US" sz="2400" dirty="0" smtClean="0"/>
              <a:t>PCPs</a:t>
            </a:r>
          </a:p>
          <a:p>
            <a:endParaRPr lang="en-US" sz="2400" dirty="0"/>
          </a:p>
          <a:p>
            <a:r>
              <a:rPr lang="en-US" sz="2400" b="1" dirty="0"/>
              <a:t>Information technology: </a:t>
            </a:r>
            <a:r>
              <a:rPr lang="en-US" sz="2400" dirty="0"/>
              <a:t>system for documenting care and providing timely information on admissions and Ed </a:t>
            </a:r>
            <a:r>
              <a:rPr lang="en-US" sz="2400" dirty="0" smtClean="0"/>
              <a:t>visits</a:t>
            </a:r>
          </a:p>
          <a:p>
            <a:endParaRPr lang="en-US" sz="2400" dirty="0"/>
          </a:p>
          <a:p>
            <a:r>
              <a:rPr lang="en-US" sz="2400" b="1" dirty="0"/>
              <a:t>Training and feedback: </a:t>
            </a:r>
            <a:r>
              <a:rPr lang="en-US" sz="2400" dirty="0"/>
              <a:t>All staff receive training on care coordination with regular, specific feedback on outcomes for their panel of patients</a:t>
            </a:r>
          </a:p>
        </p:txBody>
      </p:sp>
    </p:spTree>
    <p:extLst>
      <p:ext uri="{BB962C8B-B14F-4D97-AF65-F5344CB8AC3E}">
        <p14:creationId xmlns:p14="http://schemas.microsoft.com/office/powerpoint/2010/main" val="39249851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Commonalities  Across Models</a:t>
            </a:r>
          </a:p>
        </p:txBody>
      </p:sp>
      <p:sp>
        <p:nvSpPr>
          <p:cNvPr id="3" name="Content Placeholder 2"/>
          <p:cNvSpPr>
            <a:spLocks noGrp="1"/>
          </p:cNvSpPr>
          <p:nvPr>
            <p:ph idx="1"/>
          </p:nvPr>
        </p:nvSpPr>
        <p:spPr>
          <a:xfrm>
            <a:off x="609599" y="1068946"/>
            <a:ext cx="10972802" cy="5061398"/>
          </a:xfrm>
        </p:spPr>
        <p:txBody>
          <a:bodyPr>
            <a:normAutofit fontScale="92500" lnSpcReduction="10000"/>
          </a:bodyPr>
          <a:lstStyle/>
          <a:p>
            <a:pPr marL="342900" indent="-342900">
              <a:buFont typeface="Wingdings" panose="05000000000000000000" pitchFamily="2" charset="2"/>
              <a:buChar char="Ø"/>
            </a:pPr>
            <a:r>
              <a:rPr lang="en-US" sz="2400" dirty="0"/>
              <a:t>Identify high risk for hospitalization patients in coming year and improve knowledge, adherence to treatment and </a:t>
            </a:r>
            <a:r>
              <a:rPr lang="en-US" sz="2400" dirty="0" smtClean="0"/>
              <a:t>self-care</a:t>
            </a:r>
          </a:p>
          <a:p>
            <a:pPr marL="342900" indent="-342900">
              <a:buFont typeface="Wingdings" panose="05000000000000000000" pitchFamily="2" charset="2"/>
              <a:buChar char="Ø"/>
            </a:pPr>
            <a:endParaRPr lang="en-US" sz="2400" dirty="0"/>
          </a:p>
          <a:p>
            <a:pPr marL="342900" indent="-342900">
              <a:buFont typeface="Wingdings" panose="05000000000000000000" pitchFamily="2" charset="2"/>
              <a:buChar char="Ø"/>
            </a:pPr>
            <a:r>
              <a:rPr lang="en-US" sz="2400" dirty="0"/>
              <a:t>Improve communication and coordination between patient’s PCP and </a:t>
            </a:r>
            <a:r>
              <a:rPr lang="en-US" sz="2400" dirty="0" smtClean="0"/>
              <a:t>specialist</a:t>
            </a:r>
          </a:p>
          <a:p>
            <a:pPr marL="342900" indent="-342900">
              <a:buFont typeface="Wingdings" panose="05000000000000000000" pitchFamily="2" charset="2"/>
              <a:buChar char="Ø"/>
            </a:pPr>
            <a:endParaRPr lang="en-US" sz="2400" dirty="0"/>
          </a:p>
          <a:p>
            <a:pPr marL="342900" indent="-342900">
              <a:buFont typeface="Wingdings" panose="05000000000000000000" pitchFamily="2" charset="2"/>
              <a:buChar char="Ø"/>
            </a:pPr>
            <a:r>
              <a:rPr lang="en-US" sz="2400" dirty="0"/>
              <a:t>Work with providers to provide care using evidence based </a:t>
            </a:r>
            <a:r>
              <a:rPr lang="en-US" sz="2400" dirty="0" smtClean="0"/>
              <a:t>guidelines</a:t>
            </a:r>
          </a:p>
          <a:p>
            <a:pPr marL="342900" indent="-342900">
              <a:buFont typeface="Wingdings" panose="05000000000000000000" pitchFamily="2" charset="2"/>
              <a:buChar char="Ø"/>
            </a:pPr>
            <a:endParaRPr lang="en-US" sz="2400" dirty="0"/>
          </a:p>
          <a:p>
            <a:pPr marL="342900" indent="-342900">
              <a:buFont typeface="Wingdings" panose="05000000000000000000" pitchFamily="2" charset="2"/>
              <a:buChar char="Ø"/>
            </a:pPr>
            <a:r>
              <a:rPr lang="en-US" sz="2400" dirty="0"/>
              <a:t>Monitor patient’s symptoms, well-being and adherence between clinical </a:t>
            </a:r>
            <a:r>
              <a:rPr lang="en-US" sz="2400" dirty="0" smtClean="0"/>
              <a:t>visits</a:t>
            </a:r>
          </a:p>
          <a:p>
            <a:pPr marL="342900" indent="-342900">
              <a:buFont typeface="Wingdings" panose="05000000000000000000" pitchFamily="2" charset="2"/>
              <a:buChar char="Ø"/>
            </a:pPr>
            <a:endParaRPr lang="en-US" sz="2400" dirty="0"/>
          </a:p>
          <a:p>
            <a:pPr marL="342900" indent="-342900">
              <a:buFont typeface="Wingdings" panose="05000000000000000000" pitchFamily="2" charset="2"/>
              <a:buChar char="Ø"/>
            </a:pPr>
            <a:r>
              <a:rPr lang="en-US" sz="2400" dirty="0"/>
              <a:t>Advise patient when to see </a:t>
            </a:r>
            <a:r>
              <a:rPr lang="en-US" sz="2400" dirty="0" smtClean="0"/>
              <a:t>provider</a:t>
            </a:r>
          </a:p>
          <a:p>
            <a:pPr marL="342900" indent="-342900">
              <a:buFont typeface="Wingdings" panose="05000000000000000000" pitchFamily="2" charset="2"/>
              <a:buChar char="Ø"/>
            </a:pPr>
            <a:endParaRPr lang="en-US" sz="2400" dirty="0"/>
          </a:p>
          <a:p>
            <a:pPr marL="342900" indent="-342900">
              <a:buFont typeface="Wingdings" panose="05000000000000000000" pitchFamily="2" charset="2"/>
              <a:buChar char="Ø"/>
            </a:pPr>
            <a:r>
              <a:rPr lang="en-US" sz="2400" dirty="0"/>
              <a:t>Notify PCP of health status </a:t>
            </a:r>
            <a:r>
              <a:rPr lang="en-US" sz="2400" dirty="0" smtClean="0"/>
              <a:t>change</a:t>
            </a:r>
          </a:p>
          <a:p>
            <a:pPr marL="342900" indent="-342900">
              <a:buFont typeface="Wingdings" panose="05000000000000000000" pitchFamily="2" charset="2"/>
              <a:buChar char="Ø"/>
            </a:pPr>
            <a:endParaRPr lang="en-US" sz="2400" dirty="0"/>
          </a:p>
          <a:p>
            <a:pPr marL="342900" indent="-342900">
              <a:buFont typeface="Wingdings" panose="05000000000000000000" pitchFamily="2" charset="2"/>
              <a:buChar char="Ø"/>
            </a:pPr>
            <a:r>
              <a:rPr lang="en-US" sz="2400" dirty="0"/>
              <a:t>Leverage Tele/Virtual Health to achieve connection, transition and coordination</a:t>
            </a:r>
          </a:p>
        </p:txBody>
      </p:sp>
    </p:spTree>
    <p:extLst>
      <p:ext uri="{BB962C8B-B14F-4D97-AF65-F5344CB8AC3E}">
        <p14:creationId xmlns:p14="http://schemas.microsoft.com/office/powerpoint/2010/main" val="28913100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Oversight and Supervision</a:t>
            </a:r>
            <a:endParaRPr lang="en-US" dirty="0"/>
          </a:p>
        </p:txBody>
      </p:sp>
      <p:sp>
        <p:nvSpPr>
          <p:cNvPr id="3" name="Content Placeholder 2"/>
          <p:cNvSpPr>
            <a:spLocks noGrp="1"/>
          </p:cNvSpPr>
          <p:nvPr>
            <p:ph idx="1"/>
          </p:nvPr>
        </p:nvSpPr>
        <p:spPr>
          <a:xfrm>
            <a:off x="609600" y="1075385"/>
            <a:ext cx="10972801" cy="4836018"/>
          </a:xfrm>
        </p:spPr>
        <p:txBody>
          <a:bodyPr>
            <a:normAutofit lnSpcReduction="10000"/>
          </a:bodyPr>
          <a:lstStyle/>
          <a:p>
            <a:pPr lvl="1">
              <a:buFont typeface="Wingdings" panose="05000000000000000000" pitchFamily="2" charset="2"/>
              <a:buChar char="Ø"/>
            </a:pPr>
            <a:r>
              <a:rPr lang="en-US" sz="2400" dirty="0"/>
              <a:t>Ensuring that scope of responsibility is equivalent to level of </a:t>
            </a:r>
            <a:r>
              <a:rPr lang="en-US" sz="2400" dirty="0" smtClean="0"/>
              <a:t>training</a:t>
            </a:r>
          </a:p>
          <a:p>
            <a:pPr lvl="2">
              <a:buFont typeface="Wingdings" panose="05000000000000000000" pitchFamily="2" charset="2"/>
              <a:buChar char="§"/>
            </a:pPr>
            <a:r>
              <a:rPr lang="en-US" sz="2400" dirty="0" smtClean="0"/>
              <a:t>Clear delineation of roles and responsibilities</a:t>
            </a:r>
          </a:p>
          <a:p>
            <a:pPr lvl="2">
              <a:buFont typeface="Wingdings" panose="05000000000000000000" pitchFamily="2" charset="2"/>
              <a:buChar char="§"/>
            </a:pPr>
            <a:r>
              <a:rPr lang="en-US" sz="2400" dirty="0" smtClean="0"/>
              <a:t>Minimum standards  - entry into role and competencies</a:t>
            </a:r>
          </a:p>
          <a:p>
            <a:pPr lvl="2">
              <a:buFont typeface="Wingdings" panose="05000000000000000000" pitchFamily="2" charset="2"/>
              <a:buChar char="§"/>
            </a:pPr>
            <a:r>
              <a:rPr lang="en-US" sz="2400" dirty="0" smtClean="0"/>
              <a:t>Training and Orientation</a:t>
            </a:r>
          </a:p>
          <a:p>
            <a:pPr lvl="1">
              <a:buFont typeface="Wingdings" panose="05000000000000000000" pitchFamily="2" charset="2"/>
              <a:buChar char="Ø"/>
            </a:pPr>
            <a:endParaRPr lang="en-US" sz="2400" dirty="0"/>
          </a:p>
          <a:p>
            <a:pPr lvl="1">
              <a:buFont typeface="Wingdings" panose="05000000000000000000" pitchFamily="2" charset="2"/>
              <a:buChar char="Ø"/>
            </a:pPr>
            <a:r>
              <a:rPr lang="en-US" sz="2400" dirty="0" smtClean="0"/>
              <a:t>Designing </a:t>
            </a:r>
            <a:r>
              <a:rPr lang="en-US" sz="2400" dirty="0"/>
              <a:t>appropriate communication and escalation </a:t>
            </a:r>
            <a:r>
              <a:rPr lang="en-US" sz="2400" dirty="0" smtClean="0"/>
              <a:t>protocols</a:t>
            </a:r>
          </a:p>
          <a:p>
            <a:pPr lvl="2">
              <a:buFont typeface="Wingdings" panose="05000000000000000000" pitchFamily="2" charset="2"/>
              <a:buChar char="§"/>
            </a:pPr>
            <a:r>
              <a:rPr lang="en-US" sz="2400" dirty="0" smtClean="0"/>
              <a:t>Alerts and Notifications</a:t>
            </a:r>
          </a:p>
          <a:p>
            <a:pPr lvl="2">
              <a:buFont typeface="Wingdings" panose="05000000000000000000" pitchFamily="2" charset="2"/>
              <a:buChar char="§"/>
            </a:pPr>
            <a:r>
              <a:rPr lang="en-US" sz="2400" dirty="0" smtClean="0"/>
              <a:t>Protocols for escalation and clear chain of command based on scope of practice</a:t>
            </a:r>
          </a:p>
          <a:p>
            <a:pPr lvl="1">
              <a:buFont typeface="Wingdings" panose="05000000000000000000" pitchFamily="2" charset="2"/>
              <a:buChar char="Ø"/>
            </a:pPr>
            <a:endParaRPr lang="en-US" sz="2400" dirty="0" smtClean="0"/>
          </a:p>
          <a:p>
            <a:pPr lvl="1">
              <a:buFont typeface="Wingdings" panose="05000000000000000000" pitchFamily="2" charset="2"/>
              <a:buChar char="Ø"/>
            </a:pPr>
            <a:r>
              <a:rPr lang="en-US" sz="2400" dirty="0" smtClean="0"/>
              <a:t>Managing </a:t>
            </a:r>
            <a:r>
              <a:rPr lang="en-US" sz="2400" dirty="0"/>
              <a:t>remote work </a:t>
            </a:r>
            <a:r>
              <a:rPr lang="en-US" sz="2400" dirty="0" smtClean="0"/>
              <a:t>teams</a:t>
            </a:r>
          </a:p>
          <a:p>
            <a:pPr lvl="2">
              <a:buFont typeface="Wingdings" panose="05000000000000000000" pitchFamily="2" charset="2"/>
              <a:buChar char="§"/>
            </a:pPr>
            <a:r>
              <a:rPr lang="en-US" sz="2400" dirty="0" smtClean="0"/>
              <a:t>Audit tools</a:t>
            </a:r>
          </a:p>
          <a:p>
            <a:pPr lvl="2">
              <a:buFont typeface="Wingdings" panose="05000000000000000000" pitchFamily="2" charset="2"/>
              <a:buChar char="§"/>
            </a:pPr>
            <a:r>
              <a:rPr lang="en-US" sz="2400" dirty="0" smtClean="0"/>
              <a:t>Interoperable care plans that are transferable to multiple platforms</a:t>
            </a:r>
            <a:endParaRPr lang="en-US" sz="2400" dirty="0"/>
          </a:p>
          <a:p>
            <a:pPr marL="0" indent="0">
              <a:buNone/>
            </a:pPr>
            <a:endParaRPr lang="en-US" dirty="0"/>
          </a:p>
        </p:txBody>
      </p:sp>
    </p:spTree>
    <p:extLst>
      <p:ext uri="{BB962C8B-B14F-4D97-AF65-F5344CB8AC3E}">
        <p14:creationId xmlns:p14="http://schemas.microsoft.com/office/powerpoint/2010/main" val="21730487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186743"/>
            <a:ext cx="10972801" cy="795528"/>
          </a:xfrm>
        </p:spPr>
        <p:txBody>
          <a:bodyPr>
            <a:normAutofit/>
          </a:bodyPr>
          <a:lstStyle/>
          <a:p>
            <a:r>
              <a:rPr lang="en-US" dirty="0"/>
              <a:t>Effective Care Coordination Interventions</a:t>
            </a:r>
          </a:p>
        </p:txBody>
      </p:sp>
      <p:sp>
        <p:nvSpPr>
          <p:cNvPr id="3" name="Content Placeholder 2"/>
          <p:cNvSpPr>
            <a:spLocks noGrp="1"/>
          </p:cNvSpPr>
          <p:nvPr>
            <p:ph idx="1"/>
          </p:nvPr>
        </p:nvSpPr>
        <p:spPr>
          <a:xfrm>
            <a:off x="838199" y="790570"/>
            <a:ext cx="10515600" cy="5545836"/>
          </a:xfrm>
        </p:spPr>
        <p:txBody>
          <a:bodyPr>
            <a:normAutofit fontScale="92500" lnSpcReduction="20000"/>
          </a:bodyPr>
          <a:lstStyle/>
          <a:p>
            <a:pPr lvl="1">
              <a:buFont typeface="Wingdings" panose="05000000000000000000" pitchFamily="2" charset="2"/>
              <a:buChar char="Ø"/>
            </a:pPr>
            <a:r>
              <a:rPr lang="en-US" sz="2400" dirty="0"/>
              <a:t>Follow evidence-based </a:t>
            </a:r>
            <a:r>
              <a:rPr lang="en-US" sz="2400" dirty="0" smtClean="0"/>
              <a:t>guidelines</a:t>
            </a:r>
          </a:p>
          <a:p>
            <a:pPr lvl="1">
              <a:buFont typeface="Wingdings" panose="05000000000000000000" pitchFamily="2" charset="2"/>
              <a:buChar char="Ø"/>
            </a:pPr>
            <a:endParaRPr lang="en-US" sz="2400" dirty="0"/>
          </a:p>
          <a:p>
            <a:pPr lvl="1">
              <a:buFont typeface="Wingdings" panose="05000000000000000000" pitchFamily="2" charset="2"/>
              <a:buChar char="Ø"/>
            </a:pPr>
            <a:r>
              <a:rPr lang="en-US" sz="2400" dirty="0"/>
              <a:t>Complete multi-dimensional in-home </a:t>
            </a:r>
            <a:r>
              <a:rPr lang="en-US" sz="2400" dirty="0" smtClean="0"/>
              <a:t>assessment</a:t>
            </a:r>
          </a:p>
          <a:p>
            <a:pPr lvl="1">
              <a:buFont typeface="Wingdings" panose="05000000000000000000" pitchFamily="2" charset="2"/>
              <a:buChar char="Ø"/>
            </a:pPr>
            <a:endParaRPr lang="en-US" sz="2400" dirty="0"/>
          </a:p>
          <a:p>
            <a:pPr lvl="1">
              <a:buFont typeface="Wingdings" panose="05000000000000000000" pitchFamily="2" charset="2"/>
              <a:buChar char="Ø"/>
            </a:pPr>
            <a:r>
              <a:rPr lang="en-US" sz="2400" dirty="0"/>
              <a:t>Collaboratively develop and implement a plan of care with action plans and goals with patient, family and </a:t>
            </a:r>
            <a:r>
              <a:rPr lang="en-US" sz="2400" dirty="0" smtClean="0"/>
              <a:t>PCP</a:t>
            </a:r>
          </a:p>
          <a:p>
            <a:pPr lvl="1">
              <a:buFont typeface="Wingdings" panose="05000000000000000000" pitchFamily="2" charset="2"/>
              <a:buChar char="Ø"/>
            </a:pPr>
            <a:endParaRPr lang="en-US" sz="2400" dirty="0"/>
          </a:p>
          <a:p>
            <a:pPr lvl="1">
              <a:buFont typeface="Wingdings" panose="05000000000000000000" pitchFamily="2" charset="2"/>
              <a:buChar char="Ø"/>
            </a:pPr>
            <a:r>
              <a:rPr lang="en-US" sz="2400" dirty="0"/>
              <a:t>Implement self-care coaching and support that includes a medication management plan, using evidence based protocols and </a:t>
            </a:r>
            <a:r>
              <a:rPr lang="en-US" sz="2400" dirty="0" smtClean="0"/>
              <a:t>models</a:t>
            </a:r>
          </a:p>
          <a:p>
            <a:pPr lvl="1">
              <a:buFont typeface="Wingdings" panose="05000000000000000000" pitchFamily="2" charset="2"/>
              <a:buChar char="Ø"/>
            </a:pPr>
            <a:endParaRPr lang="en-US" sz="2400" dirty="0"/>
          </a:p>
          <a:p>
            <a:pPr lvl="1">
              <a:buFont typeface="Wingdings" panose="05000000000000000000" pitchFamily="2" charset="2"/>
              <a:buChar char="Ø"/>
            </a:pPr>
            <a:r>
              <a:rPr lang="en-US" sz="2400" dirty="0"/>
              <a:t>Facilitate communication among patient’s providers concerning their health </a:t>
            </a:r>
            <a:r>
              <a:rPr lang="en-US" sz="2400" dirty="0" smtClean="0"/>
              <a:t>status</a:t>
            </a:r>
          </a:p>
          <a:p>
            <a:pPr lvl="1">
              <a:buFont typeface="Wingdings" panose="05000000000000000000" pitchFamily="2" charset="2"/>
              <a:buChar char="Ø"/>
            </a:pPr>
            <a:endParaRPr lang="en-US" sz="2400" dirty="0"/>
          </a:p>
          <a:p>
            <a:pPr lvl="1">
              <a:buFont typeface="Wingdings" panose="05000000000000000000" pitchFamily="2" charset="2"/>
              <a:buChar char="Ø"/>
            </a:pPr>
            <a:r>
              <a:rPr lang="en-US" sz="2400" dirty="0"/>
              <a:t>Monitor and evaluate patient’s symptoms, well-being and adherence to plan of care between PCP </a:t>
            </a:r>
            <a:r>
              <a:rPr lang="en-US" sz="2400" dirty="0" smtClean="0"/>
              <a:t>appointments</a:t>
            </a:r>
          </a:p>
          <a:p>
            <a:pPr lvl="1">
              <a:buFont typeface="Wingdings" panose="05000000000000000000" pitchFamily="2" charset="2"/>
              <a:buChar char="Ø"/>
            </a:pPr>
            <a:endParaRPr lang="en-US" sz="2400" dirty="0"/>
          </a:p>
          <a:p>
            <a:pPr lvl="1">
              <a:buFont typeface="Wingdings" panose="05000000000000000000" pitchFamily="2" charset="2"/>
              <a:buChar char="Ø"/>
            </a:pPr>
            <a:r>
              <a:rPr lang="en-US" sz="2400" dirty="0"/>
              <a:t>Manage care setting transitions especially from hospitals and skilled nursing </a:t>
            </a:r>
            <a:r>
              <a:rPr lang="en-US" sz="2400" dirty="0" smtClean="0"/>
              <a:t>facilities</a:t>
            </a:r>
          </a:p>
          <a:p>
            <a:pPr lvl="1">
              <a:buFont typeface="Wingdings" panose="05000000000000000000" pitchFamily="2" charset="2"/>
              <a:buChar char="Ø"/>
            </a:pPr>
            <a:endParaRPr lang="en-US" sz="2400" dirty="0"/>
          </a:p>
          <a:p>
            <a:pPr lvl="1">
              <a:buFont typeface="Wingdings" panose="05000000000000000000" pitchFamily="2" charset="2"/>
              <a:buChar char="Ø"/>
            </a:pPr>
            <a:r>
              <a:rPr lang="en-US" sz="2400" dirty="0"/>
              <a:t>Arrange and coordinate support services</a:t>
            </a:r>
          </a:p>
          <a:p>
            <a:pPr marL="342900" indent="-342900">
              <a:buFont typeface="Wingdings" panose="05000000000000000000" pitchFamily="2" charset="2"/>
              <a:buChar char="Ø"/>
            </a:pPr>
            <a:endParaRPr lang="en-US" sz="2400" dirty="0"/>
          </a:p>
        </p:txBody>
      </p:sp>
    </p:spTree>
    <p:extLst>
      <p:ext uri="{BB962C8B-B14F-4D97-AF65-F5344CB8AC3E}">
        <p14:creationId xmlns:p14="http://schemas.microsoft.com/office/powerpoint/2010/main" val="2810239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Interdisciplinary Team Structure</a:t>
            </a:r>
          </a:p>
        </p:txBody>
      </p:sp>
      <p:sp>
        <p:nvSpPr>
          <p:cNvPr id="3" name="Content Placeholder 2"/>
          <p:cNvSpPr>
            <a:spLocks noGrp="1"/>
          </p:cNvSpPr>
          <p:nvPr>
            <p:ph idx="1"/>
          </p:nvPr>
        </p:nvSpPr>
        <p:spPr/>
        <p:txBody>
          <a:bodyPr/>
          <a:lstStyle/>
          <a:p>
            <a:pPr marL="342900" indent="-342900">
              <a:buFont typeface="Wingdings" panose="05000000000000000000" pitchFamily="2" charset="2"/>
              <a:buChar char="Ø"/>
            </a:pPr>
            <a:r>
              <a:rPr lang="en-US" sz="2400" dirty="0"/>
              <a:t>Complex process in which different types of staff work together to share expertise, knowledge, skills to impact patient </a:t>
            </a:r>
            <a:r>
              <a:rPr lang="en-US" sz="2400" dirty="0" smtClean="0"/>
              <a:t>care</a:t>
            </a:r>
          </a:p>
          <a:p>
            <a:pPr marL="342900" indent="-342900">
              <a:buFont typeface="Wingdings" panose="05000000000000000000" pitchFamily="2" charset="2"/>
              <a:buChar char="Ø"/>
            </a:pPr>
            <a:endParaRPr lang="en-US" sz="2400" dirty="0"/>
          </a:p>
          <a:p>
            <a:pPr marL="342900" indent="-342900">
              <a:buFont typeface="Wingdings" panose="05000000000000000000" pitchFamily="2" charset="2"/>
              <a:buChar char="Ø"/>
            </a:pPr>
            <a:r>
              <a:rPr lang="en-US" sz="2400" dirty="0"/>
              <a:t>Paucity of evidence of effective ways of delivering interdisciplinary team </a:t>
            </a:r>
            <a:r>
              <a:rPr lang="en-US" sz="2400" dirty="0" smtClean="0"/>
              <a:t>work</a:t>
            </a:r>
          </a:p>
          <a:p>
            <a:pPr marL="342900" indent="-342900">
              <a:buFont typeface="Wingdings" panose="05000000000000000000" pitchFamily="2" charset="2"/>
              <a:buChar char="Ø"/>
            </a:pPr>
            <a:endParaRPr lang="en-US" sz="2400" dirty="0"/>
          </a:p>
          <a:p>
            <a:pPr marL="342900" indent="-342900">
              <a:buFont typeface="Wingdings" panose="05000000000000000000" pitchFamily="2" charset="2"/>
              <a:buChar char="Ø"/>
            </a:pPr>
            <a:r>
              <a:rPr lang="en-US" sz="2400" dirty="0"/>
              <a:t>Multifactorial related to nature of the teamwork, skill mix, setting of care, service organization, individual relationships and management </a:t>
            </a:r>
            <a:r>
              <a:rPr lang="en-US" sz="2400" dirty="0" smtClean="0"/>
              <a:t>structures</a:t>
            </a:r>
          </a:p>
          <a:p>
            <a:pPr marL="342900" indent="-342900">
              <a:buFont typeface="Wingdings" panose="05000000000000000000" pitchFamily="2" charset="2"/>
              <a:buChar char="Ø"/>
            </a:pPr>
            <a:endParaRPr lang="en-US" sz="2400" dirty="0"/>
          </a:p>
          <a:p>
            <a:pPr marL="342900" indent="-342900">
              <a:buFont typeface="Wingdings" panose="05000000000000000000" pitchFamily="2" charset="2"/>
              <a:buChar char="Ø"/>
            </a:pPr>
            <a:r>
              <a:rPr lang="en-US" sz="2400" dirty="0"/>
              <a:t>Interventions to improve disciplinary work  focus on specifics of teamwork (sharing pf patient files, case conferencing approach, </a:t>
            </a:r>
            <a:r>
              <a:rPr lang="en-US" sz="2400" dirty="0" smtClean="0"/>
              <a:t>meeting style </a:t>
            </a:r>
            <a:r>
              <a:rPr lang="en-US" sz="2400" dirty="0"/>
              <a:t>or frequency</a:t>
            </a:r>
          </a:p>
          <a:p>
            <a:pPr marL="342900" indent="-342900">
              <a:buFont typeface="Wingdings" panose="05000000000000000000" pitchFamily="2" charset="2"/>
              <a:buChar char="Ø"/>
            </a:pPr>
            <a:endParaRPr lang="en-US" sz="2400" dirty="0"/>
          </a:p>
        </p:txBody>
      </p:sp>
    </p:spTree>
    <p:extLst>
      <p:ext uri="{BB962C8B-B14F-4D97-AF65-F5344CB8AC3E}">
        <p14:creationId xmlns:p14="http://schemas.microsoft.com/office/powerpoint/2010/main" val="13613414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825" y="365125"/>
            <a:ext cx="10879975" cy="1325563"/>
          </a:xfrm>
        </p:spPr>
        <p:txBody>
          <a:bodyPr>
            <a:normAutofit/>
          </a:bodyPr>
          <a:lstStyle/>
          <a:p>
            <a:r>
              <a:rPr lang="en-US" dirty="0" smtClean="0"/>
              <a:t>Characteristics of an effective interdisciplinary team</a:t>
            </a:r>
            <a:endParaRPr lang="en-US" dirty="0"/>
          </a:p>
        </p:txBody>
      </p:sp>
      <p:sp>
        <p:nvSpPr>
          <p:cNvPr id="3" name="Content Placeholder 2"/>
          <p:cNvSpPr>
            <a:spLocks noGrp="1"/>
          </p:cNvSpPr>
          <p:nvPr>
            <p:ph idx="1"/>
          </p:nvPr>
        </p:nvSpPr>
        <p:spPr>
          <a:xfrm>
            <a:off x="609600" y="1165537"/>
            <a:ext cx="10972801" cy="4572000"/>
          </a:xfrm>
        </p:spPr>
        <p:txBody>
          <a:bodyPr>
            <a:normAutofit/>
          </a:bodyPr>
          <a:lstStyle/>
          <a:p>
            <a:pPr marL="342900" indent="-342900">
              <a:buFont typeface="Wingdings" panose="05000000000000000000" pitchFamily="2" charset="2"/>
              <a:buChar char="§"/>
            </a:pPr>
            <a:r>
              <a:rPr lang="en-US" sz="2400" dirty="0" smtClean="0"/>
              <a:t>Leadership and management</a:t>
            </a:r>
          </a:p>
          <a:p>
            <a:pPr marL="342900" indent="-342900">
              <a:buFont typeface="Wingdings" panose="05000000000000000000" pitchFamily="2" charset="2"/>
              <a:buChar char="§"/>
            </a:pPr>
            <a:r>
              <a:rPr lang="en-US" sz="2400" dirty="0" smtClean="0"/>
              <a:t>Communication</a:t>
            </a:r>
          </a:p>
          <a:p>
            <a:pPr marL="342900" indent="-342900">
              <a:buFont typeface="Wingdings" panose="05000000000000000000" pitchFamily="2" charset="2"/>
              <a:buChar char="§"/>
            </a:pPr>
            <a:r>
              <a:rPr lang="en-US" sz="2400" dirty="0" smtClean="0"/>
              <a:t>Personal rewards, training and development</a:t>
            </a:r>
          </a:p>
          <a:p>
            <a:pPr marL="342900" indent="-342900">
              <a:buFont typeface="Wingdings" panose="05000000000000000000" pitchFamily="2" charset="2"/>
              <a:buChar char="§"/>
            </a:pPr>
            <a:r>
              <a:rPr lang="en-US" sz="2400" dirty="0" smtClean="0"/>
              <a:t>Appropriate resources and development</a:t>
            </a:r>
          </a:p>
          <a:p>
            <a:pPr marL="342900" indent="-342900">
              <a:buFont typeface="Wingdings" panose="05000000000000000000" pitchFamily="2" charset="2"/>
              <a:buChar char="§"/>
            </a:pPr>
            <a:r>
              <a:rPr lang="en-US" sz="2400" dirty="0" smtClean="0"/>
              <a:t>Appropriate skill mix</a:t>
            </a:r>
          </a:p>
          <a:p>
            <a:pPr marL="342900" indent="-342900">
              <a:buFont typeface="Wingdings" panose="05000000000000000000" pitchFamily="2" charset="2"/>
              <a:buChar char="§"/>
            </a:pPr>
            <a:r>
              <a:rPr lang="en-US" sz="2400" dirty="0" smtClean="0"/>
              <a:t>Climate (trust, respect and valuing other team members)</a:t>
            </a:r>
          </a:p>
          <a:p>
            <a:pPr marL="342900" indent="-342900">
              <a:buFont typeface="Wingdings" panose="05000000000000000000" pitchFamily="2" charset="2"/>
              <a:buChar char="§"/>
            </a:pPr>
            <a:r>
              <a:rPr lang="en-US" sz="2400" dirty="0" smtClean="0"/>
              <a:t>Individual characteristics (knowledge, experience listening, self-awareness, reflexive practice)</a:t>
            </a:r>
          </a:p>
          <a:p>
            <a:pPr marL="342900" indent="-342900">
              <a:buFont typeface="Wingdings" panose="05000000000000000000" pitchFamily="2" charset="2"/>
              <a:buChar char="§"/>
            </a:pPr>
            <a:r>
              <a:rPr lang="en-US" sz="2400" dirty="0" smtClean="0"/>
              <a:t>Clarity of vision (clear values that drive service, uniform and consistent)</a:t>
            </a:r>
          </a:p>
          <a:p>
            <a:pPr marL="342900" indent="-342900">
              <a:buFont typeface="Wingdings" panose="05000000000000000000" pitchFamily="2" charset="2"/>
              <a:buChar char="§"/>
            </a:pPr>
            <a:r>
              <a:rPr lang="en-US" sz="2400" dirty="0" smtClean="0"/>
              <a:t>Quality outcomes of care</a:t>
            </a:r>
          </a:p>
          <a:p>
            <a:pPr marL="342900" indent="-342900">
              <a:buFont typeface="Wingdings" panose="05000000000000000000" pitchFamily="2" charset="2"/>
              <a:buChar char="§"/>
            </a:pPr>
            <a:r>
              <a:rPr lang="en-US" sz="2400" dirty="0" smtClean="0"/>
              <a:t>Respecting and understanding roles</a:t>
            </a:r>
            <a:endParaRPr lang="en-US" sz="2400" dirty="0"/>
          </a:p>
        </p:txBody>
      </p:sp>
    </p:spTree>
    <p:extLst>
      <p:ext uri="{BB962C8B-B14F-4D97-AF65-F5344CB8AC3E}">
        <p14:creationId xmlns:p14="http://schemas.microsoft.com/office/powerpoint/2010/main" val="35337208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Documentation</a:t>
            </a:r>
          </a:p>
        </p:txBody>
      </p:sp>
      <p:sp>
        <p:nvSpPr>
          <p:cNvPr id="3" name="Content Placeholder 2"/>
          <p:cNvSpPr>
            <a:spLocks noGrp="1"/>
          </p:cNvSpPr>
          <p:nvPr>
            <p:ph idx="1"/>
          </p:nvPr>
        </p:nvSpPr>
        <p:spPr>
          <a:xfrm>
            <a:off x="609600" y="1252728"/>
            <a:ext cx="10972801" cy="4572000"/>
          </a:xfrm>
        </p:spPr>
        <p:txBody>
          <a:bodyPr/>
          <a:lstStyle/>
          <a:p>
            <a:pPr marL="342900" indent="-342900">
              <a:buFont typeface="Wingdings" panose="05000000000000000000" pitchFamily="2" charset="2"/>
              <a:buChar char="Ø"/>
            </a:pPr>
            <a:r>
              <a:rPr lang="en-US" sz="2400" dirty="0"/>
              <a:t>Integrated medical records not always the answer (providers finding pertinent info in timely manner</a:t>
            </a:r>
            <a:r>
              <a:rPr lang="en-US" sz="2400" dirty="0" smtClean="0"/>
              <a:t>)</a:t>
            </a:r>
          </a:p>
          <a:p>
            <a:pPr marL="342900" indent="-342900">
              <a:buFont typeface="Wingdings" panose="05000000000000000000" pitchFamily="2" charset="2"/>
              <a:buChar char="Ø"/>
            </a:pPr>
            <a:endParaRPr lang="en-US" sz="2400" dirty="0"/>
          </a:p>
          <a:p>
            <a:pPr marL="342900" indent="-342900">
              <a:buFont typeface="Wingdings" panose="05000000000000000000" pitchFamily="2" charset="2"/>
              <a:buChar char="Ø"/>
            </a:pPr>
            <a:r>
              <a:rPr lang="en-US" sz="2400" dirty="0"/>
              <a:t>Shared care plans visible across care continuum with essential data summary (? cloud based with broad access</a:t>
            </a:r>
            <a:r>
              <a:rPr lang="en-US" sz="2400" dirty="0" smtClean="0"/>
              <a:t>)</a:t>
            </a:r>
          </a:p>
          <a:p>
            <a:pPr marL="342900" indent="-342900">
              <a:buFont typeface="Wingdings" panose="05000000000000000000" pitchFamily="2" charset="2"/>
              <a:buChar char="Ø"/>
            </a:pPr>
            <a:endParaRPr lang="en-US" sz="2400" dirty="0"/>
          </a:p>
          <a:p>
            <a:pPr marL="342900" indent="-342900">
              <a:buFont typeface="Wingdings" panose="05000000000000000000" pitchFamily="2" charset="2"/>
              <a:buChar char="Ø"/>
            </a:pPr>
            <a:r>
              <a:rPr lang="en-US" sz="2400" dirty="0"/>
              <a:t>Requires longitudinal care delivery model </a:t>
            </a:r>
            <a:r>
              <a:rPr lang="en-US" sz="2400" dirty="0" smtClean="0"/>
              <a:t>implementation</a:t>
            </a:r>
          </a:p>
          <a:p>
            <a:pPr marL="342900" indent="-342900">
              <a:buFont typeface="Wingdings" panose="05000000000000000000" pitchFamily="2" charset="2"/>
              <a:buChar char="Ø"/>
            </a:pPr>
            <a:endParaRPr lang="en-US" sz="2400" dirty="0"/>
          </a:p>
          <a:p>
            <a:pPr marL="342900" indent="-342900">
              <a:buFont typeface="Wingdings" panose="05000000000000000000" pitchFamily="2" charset="2"/>
              <a:buChar char="Ø"/>
            </a:pPr>
            <a:r>
              <a:rPr lang="en-US" sz="2400" dirty="0"/>
              <a:t>Data Collection systems to demonstrate </a:t>
            </a:r>
            <a:r>
              <a:rPr lang="en-US" sz="2400" dirty="0" smtClean="0"/>
              <a:t>success</a:t>
            </a:r>
          </a:p>
          <a:p>
            <a:pPr marL="342900" indent="-342900">
              <a:buFont typeface="Wingdings" panose="05000000000000000000" pitchFamily="2" charset="2"/>
              <a:buChar char="Ø"/>
            </a:pPr>
            <a:endParaRPr lang="en-US" sz="2400" dirty="0"/>
          </a:p>
          <a:p>
            <a:pPr marL="342900" indent="-342900">
              <a:buFont typeface="Wingdings" panose="05000000000000000000" pitchFamily="2" charset="2"/>
              <a:buChar char="Ø"/>
            </a:pPr>
            <a:r>
              <a:rPr lang="en-US" sz="2400" dirty="0"/>
              <a:t>Identification of high risk patients in all settings</a:t>
            </a:r>
          </a:p>
          <a:p>
            <a:pPr marL="342900" indent="-342900">
              <a:buFont typeface="Wingdings" panose="05000000000000000000" pitchFamily="2" charset="2"/>
              <a:buChar char="Ø"/>
            </a:pPr>
            <a:endParaRPr lang="en-US" sz="2400" dirty="0"/>
          </a:p>
        </p:txBody>
      </p:sp>
    </p:spTree>
    <p:extLst>
      <p:ext uri="{BB962C8B-B14F-4D97-AF65-F5344CB8AC3E}">
        <p14:creationId xmlns:p14="http://schemas.microsoft.com/office/powerpoint/2010/main" val="15250691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838200" y="1825625"/>
            <a:ext cx="10515600"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600" dirty="0" smtClean="0"/>
              <a:t>Disciplines/Agencies/Professions charting out their territory</a:t>
            </a:r>
          </a:p>
          <a:p>
            <a:r>
              <a:rPr lang="en-US" sz="2600" dirty="0" smtClean="0"/>
              <a:t>Build on what already exists</a:t>
            </a:r>
          </a:p>
          <a:p>
            <a:r>
              <a:rPr lang="en-US" sz="2600" dirty="0" smtClean="0"/>
              <a:t>Compromise and build relationships</a:t>
            </a:r>
          </a:p>
          <a:p>
            <a:r>
              <a:rPr lang="en-US" sz="2600" dirty="0" smtClean="0"/>
              <a:t>Be patient and persevere</a:t>
            </a:r>
          </a:p>
          <a:p>
            <a:r>
              <a:rPr lang="en-US" sz="2600" dirty="0" smtClean="0"/>
              <a:t>Focus on what is best for the (patient) person</a:t>
            </a:r>
          </a:p>
          <a:p>
            <a:r>
              <a:rPr lang="en-US" sz="2600" dirty="0" smtClean="0"/>
              <a:t>Work with who is willing to play</a:t>
            </a:r>
          </a:p>
          <a:p>
            <a:r>
              <a:rPr lang="en-US" sz="2600" dirty="0" smtClean="0"/>
              <a:t>Map out workflows and make compromises</a:t>
            </a:r>
            <a:endParaRPr lang="en-US" sz="2600" dirty="0"/>
          </a:p>
        </p:txBody>
      </p:sp>
      <p:sp>
        <p:nvSpPr>
          <p:cNvPr id="6" name="Rectangle 5"/>
          <p:cNvSpPr/>
          <p:nvPr/>
        </p:nvSpPr>
        <p:spPr>
          <a:xfrm>
            <a:off x="713534" y="398103"/>
            <a:ext cx="7863795" cy="492443"/>
          </a:xfrm>
          <a:prstGeom prst="rect">
            <a:avLst/>
          </a:prstGeom>
        </p:spPr>
        <p:txBody>
          <a:bodyPr wrap="square">
            <a:spAutoFit/>
          </a:bodyPr>
          <a:lstStyle/>
          <a:p>
            <a:r>
              <a:rPr lang="en-US" sz="2600" b="1" dirty="0">
                <a:solidFill>
                  <a:schemeClr val="accent1">
                    <a:lumMod val="75000"/>
                  </a:schemeClr>
                </a:solidFill>
                <a:latin typeface="+mj-lt"/>
                <a:ea typeface="+mj-ea"/>
                <a:cs typeface="+mj-cs"/>
              </a:rPr>
              <a:t>Work Flows – Key to success</a:t>
            </a:r>
          </a:p>
        </p:txBody>
      </p:sp>
    </p:spTree>
    <p:extLst>
      <p:ext uri="{BB962C8B-B14F-4D97-AF65-F5344CB8AC3E}">
        <p14:creationId xmlns:p14="http://schemas.microsoft.com/office/powerpoint/2010/main" val="14852983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Objectives</a:t>
            </a:r>
            <a:endParaRPr lang="en-US" dirty="0"/>
          </a:p>
        </p:txBody>
      </p:sp>
      <p:sp>
        <p:nvSpPr>
          <p:cNvPr id="6" name="Content Placeholder 5"/>
          <p:cNvSpPr>
            <a:spLocks noGrp="1"/>
          </p:cNvSpPr>
          <p:nvPr>
            <p:ph idx="1"/>
          </p:nvPr>
        </p:nvSpPr>
        <p:spPr>
          <a:xfrm>
            <a:off x="838200" y="1568048"/>
            <a:ext cx="10515600" cy="4351338"/>
          </a:xfrm>
        </p:spPr>
        <p:txBody>
          <a:bodyPr/>
          <a:lstStyle/>
          <a:p>
            <a:pPr marL="342900" lvl="0" indent="-342900">
              <a:buFont typeface="Wingdings" panose="05000000000000000000" pitchFamily="2" charset="2"/>
              <a:buChar char="v"/>
            </a:pPr>
            <a:r>
              <a:rPr lang="en-US" sz="2400" dirty="0" smtClean="0"/>
              <a:t>Describe forces driving market demand and impact on emerging </a:t>
            </a:r>
            <a:r>
              <a:rPr lang="en-US" sz="2400" dirty="0"/>
              <a:t>roles in many areas for Care Coordination </a:t>
            </a:r>
          </a:p>
          <a:p>
            <a:pPr marL="342900" lvl="0" indent="-342900">
              <a:buFont typeface="Wingdings" panose="05000000000000000000" pitchFamily="2" charset="2"/>
              <a:buChar char="v"/>
            </a:pPr>
            <a:r>
              <a:rPr lang="en-US" sz="2400" dirty="0" smtClean="0"/>
              <a:t>Understand the affect of aging </a:t>
            </a:r>
            <a:r>
              <a:rPr lang="en-US" sz="2400" dirty="0"/>
              <a:t>of the </a:t>
            </a:r>
            <a:r>
              <a:rPr lang="en-US" sz="2400" dirty="0" smtClean="0"/>
              <a:t>workforce and increasing market demand on pipeline and care coordination recruitment and development</a:t>
            </a:r>
            <a:endParaRPr lang="en-US" sz="2400" dirty="0"/>
          </a:p>
          <a:p>
            <a:pPr marL="342900" lvl="0" indent="-342900">
              <a:buFont typeface="Wingdings" panose="05000000000000000000" pitchFamily="2" charset="2"/>
              <a:buChar char="v"/>
            </a:pPr>
            <a:r>
              <a:rPr lang="en-US" sz="2400" dirty="0" smtClean="0"/>
              <a:t>Describe key areas of consideration related to scope of practice and entry into care coordination roles </a:t>
            </a:r>
            <a:r>
              <a:rPr lang="en-US" sz="2400" dirty="0"/>
              <a:t>competency and credentialing</a:t>
            </a:r>
          </a:p>
          <a:p>
            <a:pPr marL="342900" lvl="0" indent="-342900">
              <a:buFont typeface="Wingdings" panose="05000000000000000000" pitchFamily="2" charset="2"/>
              <a:buChar char="v"/>
            </a:pPr>
            <a:r>
              <a:rPr lang="en-US" sz="2400" dirty="0" smtClean="0"/>
              <a:t>Articulate requirements for oversight </a:t>
            </a:r>
            <a:r>
              <a:rPr lang="en-US" sz="2400" dirty="0"/>
              <a:t>and </a:t>
            </a:r>
            <a:r>
              <a:rPr lang="en-US" sz="2400" dirty="0" smtClean="0"/>
              <a:t>supervision, interdisciplinary communication and escalation driven by workforce expansion</a:t>
            </a:r>
            <a:endParaRPr lang="en-US" sz="2400" dirty="0"/>
          </a:p>
          <a:p>
            <a:pPr marL="0" lvl="0" indent="0">
              <a:buNone/>
            </a:pPr>
            <a:endParaRPr lang="en-US" dirty="0"/>
          </a:p>
          <a:p>
            <a:endParaRPr lang="en-US" dirty="0"/>
          </a:p>
        </p:txBody>
      </p:sp>
    </p:spTree>
    <p:extLst>
      <p:ext uri="{BB962C8B-B14F-4D97-AF65-F5344CB8AC3E}">
        <p14:creationId xmlns:p14="http://schemas.microsoft.com/office/powerpoint/2010/main" val="26724837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Regulatory Standards</a:t>
            </a:r>
          </a:p>
        </p:txBody>
      </p:sp>
      <p:sp>
        <p:nvSpPr>
          <p:cNvPr id="3" name="Content Placeholder 2"/>
          <p:cNvSpPr>
            <a:spLocks noGrp="1"/>
          </p:cNvSpPr>
          <p:nvPr>
            <p:ph idx="1"/>
          </p:nvPr>
        </p:nvSpPr>
        <p:spPr/>
        <p:txBody>
          <a:bodyPr/>
          <a:lstStyle/>
          <a:p>
            <a:pPr marL="0" indent="0">
              <a:buNone/>
            </a:pPr>
            <a:r>
              <a:rPr lang="en-US" sz="2400" dirty="0" err="1"/>
              <a:t>CMS.Gov</a:t>
            </a:r>
            <a:endParaRPr lang="en-US" sz="2400" dirty="0"/>
          </a:p>
          <a:p>
            <a:r>
              <a:rPr lang="en-US" sz="2400" dirty="0"/>
              <a:t>End-stage Renal disease (ESRD)</a:t>
            </a:r>
          </a:p>
          <a:p>
            <a:r>
              <a:rPr lang="en-US" sz="2400" dirty="0"/>
              <a:t>Hospital Value-Based Purchasing</a:t>
            </a:r>
          </a:p>
          <a:p>
            <a:r>
              <a:rPr lang="en-US" sz="2400" dirty="0"/>
              <a:t>Hospital Readmission Reduction Plan (HRRP)</a:t>
            </a:r>
          </a:p>
          <a:p>
            <a:r>
              <a:rPr lang="en-US" sz="2400" dirty="0"/>
              <a:t>Value modifier (VM) Program</a:t>
            </a:r>
          </a:p>
          <a:p>
            <a:r>
              <a:rPr lang="en-US" sz="2400" dirty="0"/>
              <a:t>Hospital Acquired Conditions (HAC) Reduction Program</a:t>
            </a:r>
          </a:p>
          <a:p>
            <a:r>
              <a:rPr lang="en-US" sz="2400" dirty="0"/>
              <a:t>Skilled Nursing Facility Value-Based Program(SNFVBP)</a:t>
            </a:r>
          </a:p>
          <a:p>
            <a:r>
              <a:rPr lang="en-US" sz="2400" dirty="0"/>
              <a:t>Home Health Value Based Program (HHVBP)</a:t>
            </a:r>
          </a:p>
        </p:txBody>
      </p:sp>
    </p:spTree>
    <p:extLst>
      <p:ext uri="{BB962C8B-B14F-4D97-AF65-F5344CB8AC3E}">
        <p14:creationId xmlns:p14="http://schemas.microsoft.com/office/powerpoint/2010/main" val="42747405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dirty="0"/>
              <a:t>Emerging Roles and Opportunities</a:t>
            </a:r>
          </a:p>
        </p:txBody>
      </p:sp>
    </p:spTree>
    <p:extLst>
      <p:ext uri="{BB962C8B-B14F-4D97-AF65-F5344CB8AC3E}">
        <p14:creationId xmlns:p14="http://schemas.microsoft.com/office/powerpoint/2010/main" val="9305416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Care Coordination Leadership </a:t>
            </a:r>
            <a:endParaRPr lang="en-US" dirty="0"/>
          </a:p>
        </p:txBody>
      </p:sp>
      <p:sp>
        <p:nvSpPr>
          <p:cNvPr id="3" name="Content Placeholder 2"/>
          <p:cNvSpPr>
            <a:spLocks noGrp="1"/>
          </p:cNvSpPr>
          <p:nvPr>
            <p:ph idx="1"/>
          </p:nvPr>
        </p:nvSpPr>
        <p:spPr/>
        <p:txBody>
          <a:bodyPr/>
          <a:lstStyle/>
          <a:p>
            <a:pPr marL="342900" indent="-342900">
              <a:buFont typeface="Wingdings" panose="05000000000000000000" pitchFamily="2" charset="2"/>
              <a:buChar char="Ø"/>
            </a:pPr>
            <a:r>
              <a:rPr lang="en-US" sz="2400" dirty="0" smtClean="0"/>
              <a:t>Aging Workforce</a:t>
            </a:r>
          </a:p>
          <a:p>
            <a:pPr marL="342900" indent="-342900">
              <a:buFont typeface="Wingdings" panose="05000000000000000000" pitchFamily="2" charset="2"/>
              <a:buChar char="Ø"/>
            </a:pPr>
            <a:endParaRPr lang="en-US" sz="2400" dirty="0" smtClean="0"/>
          </a:p>
          <a:p>
            <a:pPr marL="342900" indent="-342900">
              <a:buFont typeface="Wingdings" panose="05000000000000000000" pitchFamily="2" charset="2"/>
              <a:buChar char="Ø"/>
            </a:pPr>
            <a:r>
              <a:rPr lang="en-US" sz="2400" dirty="0" smtClean="0"/>
              <a:t>Increased demand</a:t>
            </a:r>
          </a:p>
          <a:p>
            <a:pPr marL="342900" indent="-342900">
              <a:buFont typeface="Wingdings" panose="05000000000000000000" pitchFamily="2" charset="2"/>
              <a:buChar char="Ø"/>
            </a:pPr>
            <a:endParaRPr lang="en-US" sz="2400" dirty="0" smtClean="0"/>
          </a:p>
          <a:p>
            <a:pPr marL="342900" indent="-342900">
              <a:buFont typeface="Wingdings" panose="05000000000000000000" pitchFamily="2" charset="2"/>
              <a:buChar char="Ø"/>
            </a:pPr>
            <a:r>
              <a:rPr lang="en-US" sz="2400" dirty="0" smtClean="0"/>
              <a:t>Pipeline</a:t>
            </a:r>
          </a:p>
          <a:p>
            <a:pPr marL="342900" indent="-342900">
              <a:buFont typeface="Wingdings" panose="05000000000000000000" pitchFamily="2" charset="2"/>
              <a:buChar char="Ø"/>
            </a:pPr>
            <a:endParaRPr lang="en-US" sz="2400" dirty="0" smtClean="0"/>
          </a:p>
          <a:p>
            <a:pPr marL="342900" indent="-342900">
              <a:buFont typeface="Wingdings" panose="05000000000000000000" pitchFamily="2" charset="2"/>
              <a:buChar char="Ø"/>
            </a:pPr>
            <a:r>
              <a:rPr lang="en-US" sz="2400" dirty="0" smtClean="0"/>
              <a:t>Training and Education</a:t>
            </a:r>
          </a:p>
          <a:p>
            <a:pPr marL="342900" indent="-342900">
              <a:buFont typeface="Wingdings" panose="05000000000000000000" pitchFamily="2" charset="2"/>
              <a:buChar char="Ø"/>
            </a:pPr>
            <a:endParaRPr lang="en-US" sz="2400" dirty="0" smtClean="0"/>
          </a:p>
          <a:p>
            <a:pPr marL="342900" indent="-342900">
              <a:buFont typeface="Wingdings" panose="05000000000000000000" pitchFamily="2" charset="2"/>
              <a:buChar char="Ø"/>
            </a:pPr>
            <a:r>
              <a:rPr lang="en-US" sz="2400" dirty="0" smtClean="0"/>
              <a:t>Minimum competency</a:t>
            </a:r>
          </a:p>
          <a:p>
            <a:pPr marL="342900" indent="-342900">
              <a:buFont typeface="Wingdings" panose="05000000000000000000" pitchFamily="2" charset="2"/>
              <a:buChar char="Ø"/>
            </a:pPr>
            <a:endParaRPr lang="en-US" sz="2400" dirty="0" smtClean="0"/>
          </a:p>
          <a:p>
            <a:pPr marL="342900" indent="-342900">
              <a:buFont typeface="Wingdings" panose="05000000000000000000" pitchFamily="2" charset="2"/>
              <a:buChar char="Ø"/>
            </a:pPr>
            <a:r>
              <a:rPr lang="en-US" sz="2400" dirty="0" smtClean="0"/>
              <a:t>Leadership and Care Coordination Skill Set</a:t>
            </a:r>
            <a:endParaRPr lang="en-US" sz="2400" dirty="0"/>
          </a:p>
        </p:txBody>
      </p:sp>
    </p:spTree>
    <p:extLst>
      <p:ext uri="{BB962C8B-B14F-4D97-AF65-F5344CB8AC3E}">
        <p14:creationId xmlns:p14="http://schemas.microsoft.com/office/powerpoint/2010/main" val="27348764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Policies and </a:t>
            </a:r>
            <a:r>
              <a:rPr lang="en-US" dirty="0" smtClean="0"/>
              <a:t>Procedures – Development </a:t>
            </a:r>
            <a:endParaRPr lang="en-US" dirty="0"/>
          </a:p>
        </p:txBody>
      </p:sp>
      <p:sp>
        <p:nvSpPr>
          <p:cNvPr id="3" name="Content Placeholder 2"/>
          <p:cNvSpPr>
            <a:spLocks noGrp="1"/>
          </p:cNvSpPr>
          <p:nvPr>
            <p:ph idx="1"/>
          </p:nvPr>
        </p:nvSpPr>
        <p:spPr/>
        <p:txBody>
          <a:bodyPr>
            <a:normAutofit fontScale="92500" lnSpcReduction="10000"/>
          </a:bodyPr>
          <a:lstStyle/>
          <a:p>
            <a:pPr marL="285750" indent="-285750">
              <a:buFont typeface="Wingdings" panose="05000000000000000000" pitchFamily="2" charset="2"/>
              <a:buChar char="Ø"/>
            </a:pPr>
            <a:r>
              <a:rPr lang="en-US" sz="2400" dirty="0"/>
              <a:t>Interdisciplinary teams map out need for policies and </a:t>
            </a:r>
            <a:r>
              <a:rPr lang="en-US" sz="2400" dirty="0" smtClean="0"/>
              <a:t>co-create</a:t>
            </a:r>
          </a:p>
          <a:p>
            <a:pPr marL="285750" indent="-285750">
              <a:buFont typeface="Wingdings" panose="05000000000000000000" pitchFamily="2" charset="2"/>
              <a:buChar char="Ø"/>
            </a:pPr>
            <a:endParaRPr lang="en-US" sz="2400" dirty="0"/>
          </a:p>
          <a:p>
            <a:pPr marL="285750" indent="-285750">
              <a:buFont typeface="Wingdings" panose="05000000000000000000" pitchFamily="2" charset="2"/>
              <a:buChar char="Ø"/>
            </a:pPr>
            <a:r>
              <a:rPr lang="en-US" sz="2400" dirty="0"/>
              <a:t>May need approval at many levels by multiple </a:t>
            </a:r>
            <a:r>
              <a:rPr lang="en-US" sz="2400" dirty="0" smtClean="0"/>
              <a:t>agencies/facilities/committees</a:t>
            </a:r>
          </a:p>
          <a:p>
            <a:pPr marL="285750" indent="-285750">
              <a:buFont typeface="Wingdings" panose="05000000000000000000" pitchFamily="2" charset="2"/>
              <a:buChar char="Ø"/>
            </a:pPr>
            <a:endParaRPr lang="en-US" sz="2400" dirty="0"/>
          </a:p>
          <a:p>
            <a:pPr marL="285750" indent="-285750">
              <a:buFont typeface="Wingdings" panose="05000000000000000000" pitchFamily="2" charset="2"/>
              <a:buChar char="Ø"/>
            </a:pPr>
            <a:r>
              <a:rPr lang="en-US" sz="2400" dirty="0"/>
              <a:t>Consent forms for sharing of information= most </a:t>
            </a:r>
            <a:r>
              <a:rPr lang="en-US" sz="2400" dirty="0" smtClean="0"/>
              <a:t>complex</a:t>
            </a:r>
          </a:p>
          <a:p>
            <a:pPr marL="285750" indent="-285750">
              <a:buFont typeface="Wingdings" panose="05000000000000000000" pitchFamily="2" charset="2"/>
              <a:buChar char="Ø"/>
            </a:pPr>
            <a:endParaRPr lang="en-US" sz="2400" dirty="0"/>
          </a:p>
          <a:p>
            <a:pPr marL="285750" indent="-285750">
              <a:buFont typeface="Wingdings" panose="05000000000000000000" pitchFamily="2" charset="2"/>
              <a:buChar char="Ø"/>
            </a:pPr>
            <a:r>
              <a:rPr lang="en-US" sz="2400" dirty="0"/>
              <a:t>Compliance, attorneys, safety officers, </a:t>
            </a:r>
            <a:r>
              <a:rPr lang="en-US" sz="2400" dirty="0" smtClean="0"/>
              <a:t>HIPAA</a:t>
            </a:r>
          </a:p>
          <a:p>
            <a:pPr marL="285750" indent="-285750">
              <a:buFont typeface="Wingdings" panose="05000000000000000000" pitchFamily="2" charset="2"/>
              <a:buChar char="Ø"/>
            </a:pPr>
            <a:endParaRPr lang="en-US" sz="2400" dirty="0"/>
          </a:p>
          <a:p>
            <a:pPr marL="285750" indent="-285750">
              <a:buFont typeface="Wingdings" panose="05000000000000000000" pitchFamily="2" charset="2"/>
              <a:buChar char="Ø"/>
            </a:pPr>
            <a:r>
              <a:rPr lang="en-US" sz="2400" dirty="0"/>
              <a:t>Demonstrate </a:t>
            </a:r>
            <a:r>
              <a:rPr lang="en-US" sz="2400" dirty="0" smtClean="0"/>
              <a:t>: “Need </a:t>
            </a:r>
            <a:r>
              <a:rPr lang="en-US" sz="2400" dirty="0"/>
              <a:t>to know” while maintaining confidentiality to coordinate care and maximize </a:t>
            </a:r>
            <a:r>
              <a:rPr lang="en-US" sz="2400" dirty="0" smtClean="0"/>
              <a:t>success</a:t>
            </a:r>
          </a:p>
          <a:p>
            <a:pPr marL="285750" indent="-285750">
              <a:buFont typeface="Wingdings" panose="05000000000000000000" pitchFamily="2" charset="2"/>
              <a:buChar char="Ø"/>
            </a:pPr>
            <a:endParaRPr lang="en-US" sz="2400" dirty="0" smtClean="0"/>
          </a:p>
          <a:p>
            <a:pPr marL="285750" indent="-285750">
              <a:buFont typeface="Wingdings" panose="05000000000000000000" pitchFamily="2" charset="2"/>
              <a:buChar char="Ø"/>
            </a:pPr>
            <a:r>
              <a:rPr lang="en-US" sz="2400" dirty="0" smtClean="0"/>
              <a:t>Difficult </a:t>
            </a:r>
            <a:r>
              <a:rPr lang="en-US" sz="2400" dirty="0"/>
              <a:t>to hard wire new patterns of referral, knowledge of community agencies for referrals and value</a:t>
            </a:r>
          </a:p>
        </p:txBody>
      </p:sp>
    </p:spTree>
    <p:extLst>
      <p:ext uri="{BB962C8B-B14F-4D97-AF65-F5344CB8AC3E}">
        <p14:creationId xmlns:p14="http://schemas.microsoft.com/office/powerpoint/2010/main" val="1337862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Education and Training</a:t>
            </a:r>
            <a:endParaRPr lang="en-US" dirty="0"/>
          </a:p>
        </p:txBody>
      </p:sp>
      <p:sp>
        <p:nvSpPr>
          <p:cNvPr id="3" name="Content Placeholder 2"/>
          <p:cNvSpPr>
            <a:spLocks noGrp="1"/>
          </p:cNvSpPr>
          <p:nvPr>
            <p:ph idx="1"/>
          </p:nvPr>
        </p:nvSpPr>
        <p:spPr/>
        <p:txBody>
          <a:bodyPr/>
          <a:lstStyle/>
          <a:p>
            <a:pPr marL="285750" indent="-285750">
              <a:buFont typeface="Wingdings" panose="05000000000000000000" pitchFamily="2" charset="2"/>
              <a:buChar char="Ø"/>
            </a:pPr>
            <a:r>
              <a:rPr lang="en-US" sz="2400" dirty="0" smtClean="0"/>
              <a:t>Lack of formal curriculum </a:t>
            </a:r>
          </a:p>
          <a:p>
            <a:pPr marL="285750" indent="-285750">
              <a:buFont typeface="Wingdings" panose="05000000000000000000" pitchFamily="2" charset="2"/>
              <a:buChar char="Ø"/>
            </a:pPr>
            <a:endParaRPr lang="en-US" sz="2400" dirty="0" smtClean="0"/>
          </a:p>
          <a:p>
            <a:pPr marL="285750" indent="-285750">
              <a:buFont typeface="Wingdings" panose="05000000000000000000" pitchFamily="2" charset="2"/>
              <a:buChar char="Ø"/>
            </a:pPr>
            <a:r>
              <a:rPr lang="en-US" sz="2400" dirty="0" smtClean="0"/>
              <a:t>Branding issues</a:t>
            </a:r>
          </a:p>
          <a:p>
            <a:pPr marL="285750" indent="-285750">
              <a:buFont typeface="Wingdings" panose="05000000000000000000" pitchFamily="2" charset="2"/>
              <a:buChar char="Ø"/>
            </a:pPr>
            <a:endParaRPr lang="en-US" sz="2400" dirty="0" smtClean="0"/>
          </a:p>
          <a:p>
            <a:pPr marL="285750" indent="-285750">
              <a:buFont typeface="Wingdings" panose="05000000000000000000" pitchFamily="2" charset="2"/>
              <a:buChar char="Ø"/>
            </a:pPr>
            <a:r>
              <a:rPr lang="en-US" sz="2400" dirty="0" smtClean="0"/>
              <a:t>Lack of qualified subject matter experts</a:t>
            </a:r>
          </a:p>
          <a:p>
            <a:pPr marL="285750" indent="-285750">
              <a:buFont typeface="Wingdings" panose="05000000000000000000" pitchFamily="2" charset="2"/>
              <a:buChar char="Ø"/>
            </a:pPr>
            <a:endParaRPr lang="en-US" sz="2400" dirty="0" smtClean="0"/>
          </a:p>
          <a:p>
            <a:pPr marL="285750" indent="-285750">
              <a:buFont typeface="Wingdings" panose="05000000000000000000" pitchFamily="2" charset="2"/>
              <a:buChar char="Ø"/>
            </a:pPr>
            <a:r>
              <a:rPr lang="en-US" sz="2400" dirty="0" smtClean="0"/>
              <a:t>Lack of Mentorship/Fellowship Opportunities</a:t>
            </a:r>
          </a:p>
          <a:p>
            <a:endParaRPr lang="en-US" dirty="0"/>
          </a:p>
        </p:txBody>
      </p:sp>
    </p:spTree>
    <p:extLst>
      <p:ext uri="{BB962C8B-B14F-4D97-AF65-F5344CB8AC3E}">
        <p14:creationId xmlns:p14="http://schemas.microsoft.com/office/powerpoint/2010/main" val="27117837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and Analytics</a:t>
            </a:r>
            <a:endParaRPr lang="en-US" dirty="0"/>
          </a:p>
        </p:txBody>
      </p:sp>
      <p:sp>
        <p:nvSpPr>
          <p:cNvPr id="3" name="Content Placeholder 2"/>
          <p:cNvSpPr>
            <a:spLocks noGrp="1"/>
          </p:cNvSpPr>
          <p:nvPr>
            <p:ph idx="1"/>
          </p:nvPr>
        </p:nvSpPr>
        <p:spPr>
          <a:xfrm>
            <a:off x="609599" y="1129552"/>
            <a:ext cx="10972801" cy="4787154"/>
          </a:xfrm>
        </p:spPr>
        <p:txBody>
          <a:bodyPr/>
          <a:lstStyle/>
          <a:p>
            <a:pPr marL="342900" indent="-342900">
              <a:buFont typeface="Wingdings" panose="05000000000000000000" pitchFamily="2" charset="2"/>
              <a:buChar char="Ø"/>
            </a:pPr>
            <a:r>
              <a:rPr lang="en-US" sz="2400" dirty="0" smtClean="0"/>
              <a:t>Need for qualified personnel that possess both clinical and analytical abilities  - Digesting Big Data and determining actionable and </a:t>
            </a:r>
            <a:r>
              <a:rPr lang="en-US" sz="2400" dirty="0" err="1" smtClean="0"/>
              <a:t>impactable</a:t>
            </a:r>
            <a:r>
              <a:rPr lang="en-US" sz="2400" dirty="0" smtClean="0"/>
              <a:t> populations</a:t>
            </a:r>
          </a:p>
          <a:p>
            <a:pPr marL="342900" indent="-342900">
              <a:buFont typeface="Wingdings" panose="05000000000000000000" pitchFamily="2" charset="2"/>
              <a:buChar char="Ø"/>
            </a:pPr>
            <a:endParaRPr lang="en-US" sz="2400" dirty="0" smtClean="0"/>
          </a:p>
          <a:p>
            <a:pPr marL="342900" indent="-342900">
              <a:buFont typeface="Wingdings" panose="05000000000000000000" pitchFamily="2" charset="2"/>
              <a:buChar char="Ø"/>
            </a:pPr>
            <a:r>
              <a:rPr lang="en-US" sz="2400" dirty="0" smtClean="0"/>
              <a:t>Understanding metrics and risk -  upside and downside</a:t>
            </a:r>
          </a:p>
          <a:p>
            <a:pPr marL="342900" indent="-342900">
              <a:buFont typeface="Wingdings" panose="05000000000000000000" pitchFamily="2" charset="2"/>
              <a:buChar char="Ø"/>
            </a:pPr>
            <a:endParaRPr lang="en-US" sz="2400" dirty="0" smtClean="0"/>
          </a:p>
          <a:p>
            <a:pPr marL="342900" indent="-342900">
              <a:buFont typeface="Wingdings" panose="05000000000000000000" pitchFamily="2" charset="2"/>
              <a:buChar char="Ø"/>
            </a:pPr>
            <a:r>
              <a:rPr lang="en-US" sz="2400" dirty="0" smtClean="0"/>
              <a:t>Financial modeling – cost of deployment of Care Coordination Program vs Potential </a:t>
            </a:r>
            <a:r>
              <a:rPr lang="en-US" sz="2400" dirty="0" smtClean="0"/>
              <a:t>ROI</a:t>
            </a:r>
          </a:p>
          <a:p>
            <a:endParaRPr lang="en-US" sz="2400" dirty="0" smtClean="0"/>
          </a:p>
          <a:p>
            <a:pPr marL="342900" indent="-342900">
              <a:buFont typeface="Wingdings" panose="05000000000000000000" pitchFamily="2" charset="2"/>
              <a:buChar char="Ø"/>
            </a:pPr>
            <a:r>
              <a:rPr lang="en-US" sz="2400" dirty="0" smtClean="0"/>
              <a:t>Metrics and Real Time </a:t>
            </a:r>
            <a:r>
              <a:rPr lang="en-US" sz="2400" dirty="0"/>
              <a:t>P</a:t>
            </a:r>
            <a:r>
              <a:rPr lang="en-US" sz="2400" dirty="0" smtClean="0"/>
              <a:t>erformance </a:t>
            </a:r>
            <a:r>
              <a:rPr lang="en-US" sz="2400" dirty="0"/>
              <a:t>M</a:t>
            </a:r>
            <a:r>
              <a:rPr lang="en-US" sz="2400" dirty="0" smtClean="0"/>
              <a:t>easurement  - Structure Process and Outcomes Measures</a:t>
            </a:r>
            <a:endParaRPr lang="en-US" sz="2400" dirty="0"/>
          </a:p>
        </p:txBody>
      </p:sp>
    </p:spTree>
    <p:extLst>
      <p:ext uri="{BB962C8B-B14F-4D97-AF65-F5344CB8AC3E}">
        <p14:creationId xmlns:p14="http://schemas.microsoft.com/office/powerpoint/2010/main" val="22259434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882" y="146339"/>
            <a:ext cx="10972801" cy="795528"/>
          </a:xfrm>
        </p:spPr>
        <p:txBody>
          <a:bodyPr/>
          <a:lstStyle/>
          <a:p>
            <a:r>
              <a:rPr lang="en-US" dirty="0" smtClean="0"/>
              <a:t>Clinical Informatics</a:t>
            </a:r>
            <a:endParaRPr lang="en-US" dirty="0"/>
          </a:p>
        </p:txBody>
      </p:sp>
      <p:sp>
        <p:nvSpPr>
          <p:cNvPr id="3" name="Content Placeholder 2"/>
          <p:cNvSpPr>
            <a:spLocks noGrp="1"/>
          </p:cNvSpPr>
          <p:nvPr>
            <p:ph idx="1"/>
          </p:nvPr>
        </p:nvSpPr>
        <p:spPr>
          <a:xfrm>
            <a:off x="609598" y="618817"/>
            <a:ext cx="10972801" cy="5593724"/>
          </a:xfrm>
        </p:spPr>
        <p:txBody>
          <a:bodyPr/>
          <a:lstStyle/>
          <a:p>
            <a:pPr marL="342900" indent="-342900">
              <a:buFont typeface="Wingdings" panose="05000000000000000000" pitchFamily="2" charset="2"/>
              <a:buChar char="Ø"/>
            </a:pPr>
            <a:r>
              <a:rPr lang="en-US" sz="2400" dirty="0" smtClean="0"/>
              <a:t>Integration of multiple systems for communication</a:t>
            </a:r>
          </a:p>
          <a:p>
            <a:pPr marL="342900" indent="-342900">
              <a:buFont typeface="Wingdings" panose="05000000000000000000" pitchFamily="2" charset="2"/>
              <a:buChar char="Ø"/>
            </a:pPr>
            <a:endParaRPr lang="en-US" sz="2400" dirty="0" smtClean="0"/>
          </a:p>
          <a:p>
            <a:pPr marL="342900" indent="-342900">
              <a:buFont typeface="Wingdings" panose="05000000000000000000" pitchFamily="2" charset="2"/>
              <a:buChar char="Ø"/>
            </a:pPr>
            <a:r>
              <a:rPr lang="en-US" sz="2400" dirty="0" smtClean="0"/>
              <a:t>Need for real time alerts and escalation</a:t>
            </a:r>
          </a:p>
          <a:p>
            <a:pPr marL="342900" indent="-342900">
              <a:buFont typeface="Wingdings" panose="05000000000000000000" pitchFamily="2" charset="2"/>
              <a:buChar char="Ø"/>
            </a:pPr>
            <a:endParaRPr lang="en-US" sz="2400" dirty="0" smtClean="0"/>
          </a:p>
          <a:p>
            <a:pPr marL="342900" indent="-342900">
              <a:buFont typeface="Wingdings" panose="05000000000000000000" pitchFamily="2" charset="2"/>
              <a:buChar char="Ø"/>
            </a:pPr>
            <a:r>
              <a:rPr lang="en-US" sz="2400" dirty="0" smtClean="0"/>
              <a:t>Data and programmatic monitoring</a:t>
            </a:r>
          </a:p>
          <a:p>
            <a:pPr marL="342900" indent="-342900">
              <a:buFont typeface="Wingdings" panose="05000000000000000000" pitchFamily="2" charset="2"/>
              <a:buChar char="Ø"/>
            </a:pPr>
            <a:endParaRPr lang="en-US" sz="2400" dirty="0"/>
          </a:p>
          <a:p>
            <a:pPr marL="342900" indent="-342900">
              <a:buFont typeface="Wingdings" panose="05000000000000000000" pitchFamily="2" charset="2"/>
              <a:buChar char="Ø"/>
            </a:pPr>
            <a:r>
              <a:rPr lang="en-US" sz="2400" dirty="0" smtClean="0"/>
              <a:t>Interoperability across the continuum – Care </a:t>
            </a:r>
            <a:r>
              <a:rPr lang="en-US" sz="2400" dirty="0" smtClean="0"/>
              <a:t>Plans</a:t>
            </a:r>
          </a:p>
          <a:p>
            <a:pPr marL="342900" indent="-342900">
              <a:buFont typeface="Wingdings" panose="05000000000000000000" pitchFamily="2" charset="2"/>
              <a:buChar char="Ø"/>
            </a:pPr>
            <a:endParaRPr lang="en-US" sz="2400" dirty="0" smtClean="0"/>
          </a:p>
          <a:p>
            <a:pPr marL="342900" indent="-342900">
              <a:buFont typeface="Wingdings" panose="05000000000000000000" pitchFamily="2" charset="2"/>
              <a:buChar char="Ø"/>
            </a:pPr>
            <a:r>
              <a:rPr lang="en-US" sz="2400" dirty="0"/>
              <a:t>Artificial Intelligence</a:t>
            </a:r>
          </a:p>
          <a:p>
            <a:pPr marL="342900" indent="-342900">
              <a:buFont typeface="Wingdings" panose="05000000000000000000" pitchFamily="2" charset="2"/>
              <a:buChar char="Ø"/>
            </a:pPr>
            <a:endParaRPr lang="en-US" sz="2400" dirty="0" smtClean="0"/>
          </a:p>
          <a:p>
            <a:pPr marL="342900" indent="-342900">
              <a:buFont typeface="Wingdings" panose="05000000000000000000" pitchFamily="2" charset="2"/>
              <a:buChar char="Ø"/>
            </a:pPr>
            <a:r>
              <a:rPr lang="en-US" sz="2400" dirty="0" smtClean="0"/>
              <a:t>Data extraction and performance metrics across multiple systems – design with the end in mind</a:t>
            </a:r>
          </a:p>
          <a:p>
            <a:pPr marL="342900" indent="-342900">
              <a:buFont typeface="Wingdings" panose="05000000000000000000" pitchFamily="2" charset="2"/>
              <a:buChar char="Ø"/>
            </a:pPr>
            <a:endParaRPr lang="en-US" sz="2400" dirty="0" smtClean="0"/>
          </a:p>
          <a:p>
            <a:pPr marL="342900" indent="-342900">
              <a:buFont typeface="Wingdings" panose="05000000000000000000" pitchFamily="2" charset="2"/>
              <a:buChar char="Ø"/>
            </a:pPr>
            <a:r>
              <a:rPr lang="en-US" sz="2400" dirty="0" smtClean="0"/>
              <a:t>Ability to interpret clinical needs and build supporting infrastructure</a:t>
            </a:r>
          </a:p>
        </p:txBody>
      </p:sp>
    </p:spTree>
    <p:extLst>
      <p:ext uri="{BB962C8B-B14F-4D97-AF65-F5344CB8AC3E}">
        <p14:creationId xmlns:p14="http://schemas.microsoft.com/office/powerpoint/2010/main" val="885206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35"/>
          <p:cNvSpPr/>
          <p:nvPr/>
        </p:nvSpPr>
        <p:spPr>
          <a:xfrm>
            <a:off x="7584738" y="856580"/>
            <a:ext cx="3085713" cy="5144840"/>
          </a:xfrm>
          <a:custGeom>
            <a:avLst/>
            <a:gdLst>
              <a:gd name="connsiteX0" fmla="*/ 0 w 4865627"/>
              <a:gd name="connsiteY0" fmla="*/ 0 h 6858000"/>
              <a:gd name="connsiteX1" fmla="*/ 4865627 w 4865627"/>
              <a:gd name="connsiteY1" fmla="*/ 0 h 6858000"/>
              <a:gd name="connsiteX2" fmla="*/ 4865627 w 4865627"/>
              <a:gd name="connsiteY2" fmla="*/ 6858000 h 6858000"/>
              <a:gd name="connsiteX3" fmla="*/ 0 w 4865627"/>
              <a:gd name="connsiteY3" fmla="*/ 6858000 h 6858000"/>
              <a:gd name="connsiteX4" fmla="*/ 0 w 4865627"/>
              <a:gd name="connsiteY4" fmla="*/ 0 h 6858000"/>
              <a:gd name="connsiteX0" fmla="*/ 1574800 w 6440427"/>
              <a:gd name="connsiteY0" fmla="*/ 0 h 6858000"/>
              <a:gd name="connsiteX1" fmla="*/ 6440427 w 6440427"/>
              <a:gd name="connsiteY1" fmla="*/ 0 h 6858000"/>
              <a:gd name="connsiteX2" fmla="*/ 6440427 w 6440427"/>
              <a:gd name="connsiteY2" fmla="*/ 6858000 h 6858000"/>
              <a:gd name="connsiteX3" fmla="*/ 0 w 6440427"/>
              <a:gd name="connsiteY3" fmla="*/ 6858000 h 6858000"/>
              <a:gd name="connsiteX4" fmla="*/ 1574800 w 644042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40427" h="6858000">
                <a:moveTo>
                  <a:pt x="1574800" y="0"/>
                </a:moveTo>
                <a:lnTo>
                  <a:pt x="6440427" y="0"/>
                </a:lnTo>
                <a:lnTo>
                  <a:pt x="6440427" y="6858000"/>
                </a:lnTo>
                <a:lnTo>
                  <a:pt x="0" y="6858000"/>
                </a:lnTo>
                <a:lnTo>
                  <a:pt x="1574800" y="0"/>
                </a:lnTo>
                <a:close/>
              </a:path>
            </a:pathLst>
          </a:custGeom>
          <a:solidFill>
            <a:schemeClr val="bg1">
              <a:lumMod val="95000"/>
              <a:alpha val="64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1728592" y="3254281"/>
            <a:ext cx="3877147" cy="487759"/>
          </a:xfrm>
        </p:spPr>
        <p:txBody>
          <a:bodyPr anchor="ctr">
            <a:normAutofit fontScale="90000"/>
          </a:bodyPr>
          <a:lstStyle/>
          <a:p>
            <a:pPr algn="ctr"/>
            <a:r>
              <a:rPr lang="en-US" dirty="0" smtClean="0">
                <a:solidFill>
                  <a:schemeClr val="tx2"/>
                </a:solidFill>
                <a:latin typeface="Arial Narrow" panose="020B0606020202030204" pitchFamily="34" charset="0"/>
              </a:rPr>
              <a:t>TECHNOLOGICAL </a:t>
            </a:r>
            <a:br>
              <a:rPr lang="en-US" dirty="0" smtClean="0">
                <a:solidFill>
                  <a:schemeClr val="tx2"/>
                </a:solidFill>
                <a:latin typeface="Arial Narrow" panose="020B0606020202030204" pitchFamily="34" charset="0"/>
              </a:rPr>
            </a:br>
            <a:r>
              <a:rPr lang="en-US" dirty="0" smtClean="0">
                <a:solidFill>
                  <a:schemeClr val="tx2"/>
                </a:solidFill>
                <a:latin typeface="Arial Narrow" panose="020B0606020202030204" pitchFamily="34" charset="0"/>
              </a:rPr>
              <a:t>INITIATIVES</a:t>
            </a:r>
            <a:endParaRPr lang="en-US" dirty="0">
              <a:solidFill>
                <a:schemeClr val="tx2"/>
              </a:solidFill>
              <a:latin typeface="Arial Narrow" panose="020B0606020202030204" pitchFamily="34" charset="0"/>
            </a:endParaRPr>
          </a:p>
        </p:txBody>
      </p:sp>
      <p:sp>
        <p:nvSpPr>
          <p:cNvPr id="3" name="Content Placeholder 2"/>
          <p:cNvSpPr>
            <a:spLocks noGrp="1"/>
          </p:cNvSpPr>
          <p:nvPr>
            <p:ph idx="1"/>
          </p:nvPr>
        </p:nvSpPr>
        <p:spPr>
          <a:xfrm>
            <a:off x="6248401" y="1853610"/>
            <a:ext cx="4000785" cy="3726786"/>
          </a:xfrm>
        </p:spPr>
        <p:txBody>
          <a:bodyPr anchor="ctr">
            <a:normAutofit lnSpcReduction="10000"/>
          </a:bodyPr>
          <a:lstStyle/>
          <a:p>
            <a:pPr>
              <a:lnSpc>
                <a:spcPct val="150000"/>
              </a:lnSpc>
              <a:spcBef>
                <a:spcPts val="900"/>
              </a:spcBef>
              <a:spcAft>
                <a:spcPts val="900"/>
              </a:spcAft>
            </a:pPr>
            <a:r>
              <a:rPr lang="en-US" sz="1500" dirty="0">
                <a:latin typeface="Arial Narrow" panose="020B0606020202030204" pitchFamily="34" charset="0"/>
              </a:rPr>
              <a:t>Health Information Exchange (HIE) Integration</a:t>
            </a:r>
          </a:p>
          <a:p>
            <a:pPr>
              <a:lnSpc>
                <a:spcPct val="150000"/>
              </a:lnSpc>
              <a:spcBef>
                <a:spcPts val="900"/>
              </a:spcBef>
              <a:spcAft>
                <a:spcPts val="900"/>
              </a:spcAft>
            </a:pPr>
            <a:r>
              <a:rPr lang="en-US" sz="1500" dirty="0">
                <a:latin typeface="Arial Narrow" panose="020B0606020202030204" pitchFamily="34" charset="0"/>
              </a:rPr>
              <a:t>Jvion Artificial Intelligence Solution</a:t>
            </a:r>
          </a:p>
          <a:p>
            <a:pPr>
              <a:lnSpc>
                <a:spcPct val="150000"/>
              </a:lnSpc>
              <a:spcBef>
                <a:spcPts val="900"/>
              </a:spcBef>
              <a:spcAft>
                <a:spcPts val="900"/>
              </a:spcAft>
            </a:pPr>
            <a:r>
              <a:rPr lang="en-US" sz="1500" dirty="0">
                <a:latin typeface="Arial Narrow" panose="020B0606020202030204" pitchFamily="34" charset="0"/>
              </a:rPr>
              <a:t>Conversa Health Automated Chatbot</a:t>
            </a:r>
          </a:p>
          <a:p>
            <a:pPr>
              <a:lnSpc>
                <a:spcPct val="150000"/>
              </a:lnSpc>
              <a:spcBef>
                <a:spcPts val="900"/>
              </a:spcBef>
              <a:spcAft>
                <a:spcPts val="900"/>
              </a:spcAft>
            </a:pPr>
            <a:r>
              <a:rPr lang="en-US" sz="1500" dirty="0">
                <a:latin typeface="Arial Narrow" panose="020B0606020202030204" pitchFamily="34" charset="0"/>
              </a:rPr>
              <a:t>Valera Health &amp; Behavioral Health</a:t>
            </a:r>
          </a:p>
          <a:p>
            <a:pPr>
              <a:lnSpc>
                <a:spcPct val="150000"/>
              </a:lnSpc>
              <a:spcBef>
                <a:spcPts val="900"/>
              </a:spcBef>
              <a:spcAft>
                <a:spcPts val="900"/>
              </a:spcAft>
            </a:pPr>
            <a:r>
              <a:rPr lang="en-US" sz="1500" dirty="0">
                <a:latin typeface="Arial Narrow" panose="020B0606020202030204" pitchFamily="34" charset="0"/>
              </a:rPr>
              <a:t>Clinovations Risk Identification &amp; Capture Solution (RIC)</a:t>
            </a:r>
          </a:p>
          <a:p>
            <a:pPr>
              <a:lnSpc>
                <a:spcPct val="150000"/>
              </a:lnSpc>
              <a:spcBef>
                <a:spcPts val="900"/>
              </a:spcBef>
              <a:spcAft>
                <a:spcPts val="900"/>
              </a:spcAft>
            </a:pPr>
            <a:r>
              <a:rPr lang="en-US" sz="1500" dirty="0">
                <a:latin typeface="Arial Narrow" panose="020B0606020202030204" pitchFamily="34" charset="0"/>
              </a:rPr>
              <a:t>Emergency Communication Nurse System (LowCode®)</a:t>
            </a:r>
          </a:p>
          <a:p>
            <a:pPr>
              <a:lnSpc>
                <a:spcPct val="150000"/>
              </a:lnSpc>
              <a:spcBef>
                <a:spcPts val="900"/>
              </a:spcBef>
              <a:spcAft>
                <a:spcPts val="900"/>
              </a:spcAft>
            </a:pPr>
            <a:r>
              <a:rPr lang="en-US" sz="1500" dirty="0">
                <a:latin typeface="Arial Narrow" panose="020B0606020202030204" pitchFamily="34" charset="0"/>
              </a:rPr>
              <a:t>Post-Acute Analytics</a:t>
            </a:r>
          </a:p>
        </p:txBody>
      </p:sp>
      <p:sp>
        <p:nvSpPr>
          <p:cNvPr id="5" name="Slide Number Placeholder 4"/>
          <p:cNvSpPr>
            <a:spLocks noGrp="1"/>
          </p:cNvSpPr>
          <p:nvPr>
            <p:ph type="sldNum" sz="quarter" idx="11"/>
          </p:nvPr>
        </p:nvSpPr>
        <p:spPr/>
        <p:txBody>
          <a:bodyPr/>
          <a:lstStyle/>
          <a:p>
            <a:fld id="{5E8BC936-0928-C346-B13E-04BD58031644}" type="slidenum">
              <a:rPr lang="en-US" smtClean="0">
                <a:latin typeface="Arial Narrow" panose="020B0606020202030204" pitchFamily="34" charset="0"/>
              </a:rPr>
              <a:pPr/>
              <a:t>37</a:t>
            </a:fld>
            <a:endParaRPr lang="en-US" dirty="0">
              <a:latin typeface="Arial Narrow" panose="020B0606020202030204" pitchFamily="34" charset="0"/>
            </a:endParaRPr>
          </a:p>
        </p:txBody>
      </p:sp>
      <p:grpSp>
        <p:nvGrpSpPr>
          <p:cNvPr id="15" name="Group 14"/>
          <p:cNvGrpSpPr/>
          <p:nvPr/>
        </p:nvGrpSpPr>
        <p:grpSpPr>
          <a:xfrm>
            <a:off x="5605739" y="1599724"/>
            <a:ext cx="397769" cy="3658552"/>
            <a:chOff x="2657475" y="1766330"/>
            <a:chExt cx="0" cy="3183255"/>
          </a:xfrm>
        </p:grpSpPr>
        <p:cxnSp>
          <p:nvCxnSpPr>
            <p:cNvPr id="9" name="Straight Connector 8"/>
            <p:cNvCxnSpPr/>
            <p:nvPr/>
          </p:nvCxnSpPr>
          <p:spPr>
            <a:xfrm>
              <a:off x="2657475" y="1766330"/>
              <a:ext cx="0" cy="504825"/>
            </a:xfrm>
            <a:prstGeom prst="line">
              <a:avLst/>
            </a:prstGeom>
            <a:ln w="38100">
              <a:solidFill>
                <a:schemeClr val="accent5">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2657475" y="2451145"/>
              <a:ext cx="0" cy="504825"/>
            </a:xfrm>
            <a:prstGeom prst="line">
              <a:avLst/>
            </a:prstGeom>
            <a:ln w="38100">
              <a:solidFill>
                <a:schemeClr val="accent4">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2657475" y="3134641"/>
              <a:ext cx="0" cy="504825"/>
            </a:xfrm>
            <a:prstGeom prst="line">
              <a:avLst/>
            </a:prstGeom>
            <a:ln w="38100">
              <a:solidFill>
                <a:schemeClr val="accent3">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2657475" y="3793962"/>
              <a:ext cx="0" cy="504825"/>
            </a:xfrm>
            <a:prstGeom prst="line">
              <a:avLst/>
            </a:prstGeom>
            <a:ln w="38100">
              <a:solidFill>
                <a:schemeClr val="bg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2657475" y="4444760"/>
              <a:ext cx="0" cy="504825"/>
            </a:xfrm>
            <a:prstGeom prst="line">
              <a:avLst/>
            </a:prstGeom>
            <a:ln w="38100">
              <a:solidFill>
                <a:schemeClr val="tx2"/>
              </a:solidFill>
            </a:ln>
            <a:effectLst/>
          </p:spPr>
          <p:style>
            <a:lnRef idx="2">
              <a:schemeClr val="accent1"/>
            </a:lnRef>
            <a:fillRef idx="0">
              <a:schemeClr val="accent1"/>
            </a:fillRef>
            <a:effectRef idx="1">
              <a:schemeClr val="accent1"/>
            </a:effectRef>
            <a:fontRef idx="minor">
              <a:schemeClr val="tx1"/>
            </a:fontRef>
          </p:style>
        </p:cxnSp>
      </p:grpSp>
      <p:pic>
        <p:nvPicPr>
          <p:cNvPr id="18" name="Picture 17"/>
          <p:cNvPicPr>
            <a:picLocks noChangeAspect="1"/>
          </p:cNvPicPr>
          <p:nvPr/>
        </p:nvPicPr>
        <p:blipFill>
          <a:blip r:embed="rId2">
            <a:duotone>
              <a:schemeClr val="bg2">
                <a:shade val="45000"/>
                <a:satMod val="135000"/>
              </a:schemeClr>
              <a:prstClr val="white"/>
            </a:duotone>
          </a:blip>
          <a:stretch>
            <a:fillRect/>
          </a:stretch>
        </p:blipFill>
        <p:spPr>
          <a:xfrm>
            <a:off x="9035743" y="1080001"/>
            <a:ext cx="1389814" cy="1198556"/>
          </a:xfrm>
          <a:prstGeom prst="rect">
            <a:avLst/>
          </a:prstGeom>
        </p:spPr>
      </p:pic>
    </p:spTree>
    <p:extLst>
      <p:ext uri="{BB962C8B-B14F-4D97-AF65-F5344CB8AC3E}">
        <p14:creationId xmlns:p14="http://schemas.microsoft.com/office/powerpoint/2010/main" val="1996818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 name="Picture 2" descr="Image result for new york city long island map blank"/>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522810" y="857251"/>
            <a:ext cx="9144000" cy="3655824"/>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1"/>
          </p:nvPr>
        </p:nvSpPr>
        <p:spPr/>
        <p:txBody>
          <a:bodyPr/>
          <a:lstStyle/>
          <a:p>
            <a:fld id="{5E8BC936-0928-C346-B13E-04BD58031644}" type="slidenum">
              <a:rPr lang="en-US" smtClean="0">
                <a:solidFill>
                  <a:srgbClr val="53565A"/>
                </a:solidFill>
                <a:latin typeface="Arial Narrow" panose="020B0606020202030204" pitchFamily="34" charset="0"/>
              </a:rPr>
              <a:pPr/>
              <a:t>38</a:t>
            </a:fld>
            <a:endParaRPr lang="en-US" dirty="0">
              <a:solidFill>
                <a:srgbClr val="53565A"/>
              </a:solidFill>
              <a:latin typeface="Arial Narrow" panose="020B0606020202030204" pitchFamily="34" charset="0"/>
            </a:endParaRPr>
          </a:p>
        </p:txBody>
      </p:sp>
      <p:sp>
        <p:nvSpPr>
          <p:cNvPr id="38" name="Rectangle 37"/>
          <p:cNvSpPr/>
          <p:nvPr/>
        </p:nvSpPr>
        <p:spPr>
          <a:xfrm>
            <a:off x="4879501" y="5702678"/>
            <a:ext cx="2433001" cy="199735"/>
          </a:xfrm>
          <a:prstGeom prst="rect">
            <a:avLst/>
          </a:prstGeom>
        </p:spPr>
        <p:txBody>
          <a:bodyPr wrap="square">
            <a:spAutoFit/>
          </a:bodyPr>
          <a:lstStyle/>
          <a:p>
            <a:pPr algn="ctr" defTabSz="912357" fontAlgn="base">
              <a:spcBef>
                <a:spcPct val="0"/>
              </a:spcBef>
              <a:spcAft>
                <a:spcPct val="0"/>
              </a:spcAft>
            </a:pPr>
            <a:r>
              <a:rPr lang="en-US" sz="599" dirty="0">
                <a:latin typeface="Arial Narrow" panose="020B0606020202030204" pitchFamily="34" charset="0"/>
              </a:rPr>
              <a:t>Confidential: Education Law 6527:  Public Health Law 2805, J., K., L., M</a:t>
            </a:r>
            <a:r>
              <a:rPr lang="en-US" sz="698" dirty="0">
                <a:latin typeface="Arial Narrow" panose="020B0606020202030204" pitchFamily="34" charset="0"/>
              </a:rPr>
              <a:t>.</a:t>
            </a:r>
          </a:p>
        </p:txBody>
      </p:sp>
      <p:sp>
        <p:nvSpPr>
          <p:cNvPr id="151" name="Title 2"/>
          <p:cNvSpPr txBox="1">
            <a:spLocks/>
          </p:cNvSpPr>
          <p:nvPr/>
        </p:nvSpPr>
        <p:spPr>
          <a:xfrm>
            <a:off x="1969797" y="1182928"/>
            <a:ext cx="8209241" cy="596646"/>
          </a:xfrm>
          <a:prstGeom prst="rect">
            <a:avLst/>
          </a:prstGeom>
        </p:spPr>
        <p:txBody>
          <a:bodyPr vert="horz" lIns="0" tIns="0" rIns="0" bIns="0" rtlCol="0" anchor="t" anchorCtr="0">
            <a:noAutofit/>
          </a:bodyPr>
          <a:lstStyle>
            <a:lvl1pPr algn="l" defTabSz="457200" rtl="0" eaLnBrk="1" latinLnBrk="0" hangingPunct="1">
              <a:spcBef>
                <a:spcPct val="0"/>
              </a:spcBef>
              <a:buNone/>
              <a:defRPr sz="2600" b="1" i="0" kern="1200">
                <a:solidFill>
                  <a:schemeClr val="accent1"/>
                </a:solidFill>
                <a:latin typeface="Calibri"/>
                <a:ea typeface="+mj-ea"/>
                <a:cs typeface="Calibri"/>
              </a:defRPr>
            </a:lvl1pPr>
          </a:lstStyle>
          <a:p>
            <a:pPr>
              <a:defRPr/>
            </a:pPr>
            <a:r>
              <a:rPr lang="en-US" sz="2401" dirty="0">
                <a:solidFill>
                  <a:schemeClr val="tx1"/>
                </a:solidFill>
                <a:latin typeface="Arial Narrow" panose="020B0606020202030204" pitchFamily="34" charset="0"/>
              </a:rPr>
              <a:t>TRANSITIONAL CARE MANAGEMENT</a:t>
            </a:r>
            <a:endParaRPr lang="en-US" sz="1800" dirty="0">
              <a:solidFill>
                <a:schemeClr val="tx1"/>
              </a:solidFill>
              <a:latin typeface="Arial Narrow" panose="020B0606020202030204" pitchFamily="34" charset="0"/>
            </a:endParaRPr>
          </a:p>
          <a:p>
            <a:pPr>
              <a:defRPr/>
            </a:pPr>
            <a:r>
              <a:rPr lang="en-US" sz="2101" b="0" i="1" dirty="0">
                <a:solidFill>
                  <a:schemeClr val="tx2"/>
                </a:solidFill>
                <a:latin typeface="Arial Narrow" panose="020B0606020202030204" pitchFamily="34" charset="0"/>
              </a:rPr>
              <a:t>Care Navigation Model</a:t>
            </a:r>
            <a:endParaRPr lang="en-US" sz="1500" b="0" i="1" dirty="0">
              <a:solidFill>
                <a:schemeClr val="tx2"/>
              </a:solidFill>
              <a:latin typeface="Arial Narrow" panose="020B0606020202030204" pitchFamily="34" charset="0"/>
            </a:endParaRPr>
          </a:p>
        </p:txBody>
      </p:sp>
      <p:grpSp>
        <p:nvGrpSpPr>
          <p:cNvPr id="45" name="Group 44"/>
          <p:cNvGrpSpPr/>
          <p:nvPr/>
        </p:nvGrpSpPr>
        <p:grpSpPr>
          <a:xfrm>
            <a:off x="1519400" y="1947174"/>
            <a:ext cx="9147411" cy="3759791"/>
            <a:chOff x="-6134" y="1334477"/>
            <a:chExt cx="12193372" cy="5011750"/>
          </a:xfrm>
        </p:grpSpPr>
        <p:grpSp>
          <p:nvGrpSpPr>
            <p:cNvPr id="44" name="Group 43"/>
            <p:cNvGrpSpPr/>
            <p:nvPr/>
          </p:nvGrpSpPr>
          <p:grpSpPr>
            <a:xfrm>
              <a:off x="672119" y="1510411"/>
              <a:ext cx="2361216" cy="4267259"/>
              <a:chOff x="672119" y="1510411"/>
              <a:chExt cx="2361216" cy="4267259"/>
            </a:xfrm>
          </p:grpSpPr>
          <p:cxnSp>
            <p:nvCxnSpPr>
              <p:cNvPr id="10" name="Straight Connector 9"/>
              <p:cNvCxnSpPr>
                <a:stCxn id="156" idx="2"/>
                <a:endCxn id="190" idx="0"/>
              </p:cNvCxnSpPr>
              <p:nvPr/>
            </p:nvCxnSpPr>
            <p:spPr>
              <a:xfrm flipH="1">
                <a:off x="1846036" y="3853886"/>
                <a:ext cx="7720" cy="376927"/>
              </a:xfrm>
              <a:prstGeom prst="line">
                <a:avLst/>
              </a:prstGeom>
              <a:ln w="25400">
                <a:solidFill>
                  <a:schemeClr val="accent1">
                    <a:lumMod val="50000"/>
                  </a:schemeClr>
                </a:solidFill>
              </a:ln>
              <a:effectLst/>
            </p:spPr>
            <p:style>
              <a:lnRef idx="2">
                <a:schemeClr val="accent1"/>
              </a:lnRef>
              <a:fillRef idx="0">
                <a:schemeClr val="accent1"/>
              </a:fillRef>
              <a:effectRef idx="1">
                <a:schemeClr val="accent1"/>
              </a:effectRef>
              <a:fontRef idx="minor">
                <a:schemeClr val="tx1"/>
              </a:fontRef>
            </p:style>
          </p:cxnSp>
          <p:grpSp>
            <p:nvGrpSpPr>
              <p:cNvPr id="6" name="Group 5"/>
              <p:cNvGrpSpPr/>
              <p:nvPr/>
            </p:nvGrpSpPr>
            <p:grpSpPr>
              <a:xfrm>
                <a:off x="793592" y="3450781"/>
                <a:ext cx="2120328" cy="403105"/>
                <a:chOff x="1067372" y="3450781"/>
                <a:chExt cx="2120328" cy="403105"/>
              </a:xfrm>
            </p:grpSpPr>
            <p:sp>
              <p:nvSpPr>
                <p:cNvPr id="156" name="Rectangle 155"/>
                <p:cNvSpPr/>
                <p:nvPr/>
              </p:nvSpPr>
              <p:spPr>
                <a:xfrm>
                  <a:off x="1067372" y="3450781"/>
                  <a:ext cx="2120328" cy="403105"/>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prstClr val="white"/>
                    </a:solidFill>
                  </a:endParaRPr>
                </a:p>
              </p:txBody>
            </p:sp>
            <p:sp>
              <p:nvSpPr>
                <p:cNvPr id="5" name="Oval 4"/>
                <p:cNvSpPr/>
                <p:nvPr/>
              </p:nvSpPr>
              <p:spPr>
                <a:xfrm>
                  <a:off x="2052480" y="3581370"/>
                  <a:ext cx="139700" cy="13970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grpSp>
          <p:sp>
            <p:nvSpPr>
              <p:cNvPr id="191" name="TextBox 190"/>
              <p:cNvSpPr txBox="1"/>
              <p:nvPr/>
            </p:nvSpPr>
            <p:spPr>
              <a:xfrm>
                <a:off x="672119" y="1842606"/>
                <a:ext cx="2361216" cy="1630791"/>
              </a:xfrm>
              <a:prstGeom prst="rect">
                <a:avLst/>
              </a:prstGeom>
              <a:noFill/>
            </p:spPr>
            <p:txBody>
              <a:bodyPr wrap="square" rtlCol="0">
                <a:spAutoFit/>
              </a:bodyPr>
              <a:lstStyle/>
              <a:p>
                <a:pPr marL="214305" indent="-214305">
                  <a:buBlip>
                    <a:blip r:embed="rId4"/>
                  </a:buBlip>
                </a:pPr>
                <a:endParaRPr lang="en-US" sz="1050" dirty="0">
                  <a:solidFill>
                    <a:prstClr val="black"/>
                  </a:solidFill>
                  <a:latin typeface="Arial Narrow" panose="020B0606020202030204" pitchFamily="34" charset="0"/>
                </a:endParaRPr>
              </a:p>
              <a:p>
                <a:pPr marL="297736" lvl="1" indent="-167923">
                  <a:buBlip>
                    <a:blip r:embed="rId4"/>
                  </a:buBlip>
                </a:pPr>
                <a:r>
                  <a:rPr lang="en-US" sz="1050" dirty="0">
                    <a:latin typeface="Arial Narrow" panose="020B0606020202030204" pitchFamily="34" charset="0"/>
                  </a:rPr>
                  <a:t>In-Person Visit during hospital stay</a:t>
                </a:r>
              </a:p>
              <a:p>
                <a:pPr marL="297736" lvl="1" indent="-167923">
                  <a:buBlip>
                    <a:blip r:embed="rId4"/>
                  </a:buBlip>
                </a:pPr>
                <a:r>
                  <a:rPr lang="en-US" sz="1050" dirty="0">
                    <a:latin typeface="Arial Narrow" panose="020B0606020202030204" pitchFamily="34" charset="0"/>
                  </a:rPr>
                  <a:t>Access to 24/7 Call Center</a:t>
                </a:r>
              </a:p>
              <a:p>
                <a:pPr marL="297736" lvl="1" indent="-167923">
                  <a:buBlip>
                    <a:blip r:embed="rId4"/>
                  </a:buBlip>
                </a:pPr>
                <a:r>
                  <a:rPr lang="en-US" sz="1050" dirty="0">
                    <a:latin typeface="Arial Narrow" panose="020B0606020202030204" pitchFamily="34" charset="0"/>
                  </a:rPr>
                  <a:t>Enroll in Conversa</a:t>
                </a:r>
              </a:p>
              <a:p>
                <a:pPr algn="ctr"/>
                <a:r>
                  <a:rPr lang="en-US" sz="2100" b="1" dirty="0">
                    <a:latin typeface="Arial Narrow" panose="020B0606020202030204" pitchFamily="34" charset="0"/>
                  </a:rPr>
                  <a:t>Inpatient</a:t>
                </a:r>
              </a:p>
            </p:txBody>
          </p:sp>
          <p:pic>
            <p:nvPicPr>
              <p:cNvPr id="192" name="Picture 2" descr="Image result for conversa health"/>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75427" y="1510411"/>
                <a:ext cx="1697692" cy="547582"/>
              </a:xfrm>
              <a:prstGeom prst="rect">
                <a:avLst/>
              </a:prstGeom>
              <a:noFill/>
              <a:extLst>
                <a:ext uri="{909E8E84-426E-40DD-AFC4-6F175D3DCCD1}">
                  <a14:hiddenFill xmlns:a14="http://schemas.microsoft.com/office/drawing/2010/main">
                    <a:solidFill>
                      <a:srgbClr val="FFFFFF"/>
                    </a:solidFill>
                  </a14:hiddenFill>
                </a:ext>
              </a:extLst>
            </p:spPr>
          </p:pic>
          <p:grpSp>
            <p:nvGrpSpPr>
              <p:cNvPr id="43" name="Group 42"/>
              <p:cNvGrpSpPr/>
              <p:nvPr/>
            </p:nvGrpSpPr>
            <p:grpSpPr>
              <a:xfrm>
                <a:off x="1072608" y="4230813"/>
                <a:ext cx="1546856" cy="1546857"/>
                <a:chOff x="1072608" y="4230813"/>
                <a:chExt cx="1546856" cy="1546857"/>
              </a:xfrm>
            </p:grpSpPr>
            <p:sp>
              <p:nvSpPr>
                <p:cNvPr id="190" name="Oval 189"/>
                <p:cNvSpPr/>
                <p:nvPr/>
              </p:nvSpPr>
              <p:spPr>
                <a:xfrm>
                  <a:off x="1072608" y="4230813"/>
                  <a:ext cx="1546856" cy="1546857"/>
                </a:xfrm>
                <a:prstGeom prst="ellipse">
                  <a:avLst/>
                </a:prstGeom>
                <a:solidFill>
                  <a:schemeClr val="accent1">
                    <a:lumMod val="50000"/>
                  </a:schemeClr>
                </a:solidFill>
                <a:ln w="25400">
                  <a:solidFill>
                    <a:schemeClr val="bg1"/>
                  </a:solid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prstClr val="white"/>
                    </a:solidFill>
                  </a:endParaRPr>
                </a:p>
              </p:txBody>
            </p:sp>
            <p:grpSp>
              <p:nvGrpSpPr>
                <p:cNvPr id="193" name="Group 192"/>
                <p:cNvGrpSpPr/>
                <p:nvPr/>
              </p:nvGrpSpPr>
              <p:grpSpPr>
                <a:xfrm>
                  <a:off x="1419061" y="4601750"/>
                  <a:ext cx="869390" cy="804981"/>
                  <a:chOff x="4048191" y="4698340"/>
                  <a:chExt cx="712932" cy="660114"/>
                </a:xfrm>
              </p:grpSpPr>
              <p:sp>
                <p:nvSpPr>
                  <p:cNvPr id="194" name="Rectangle 193"/>
                  <p:cNvSpPr/>
                  <p:nvPr/>
                </p:nvSpPr>
                <p:spPr>
                  <a:xfrm>
                    <a:off x="4220738" y="4698340"/>
                    <a:ext cx="366992" cy="658601"/>
                  </a:xfrm>
                  <a:prstGeom prst="rect">
                    <a:avLst/>
                  </a:prstGeom>
                  <a:noFill/>
                  <a:ln w="190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prstClr val="white"/>
                      </a:solidFill>
                    </a:endParaRPr>
                  </a:p>
                </p:txBody>
              </p:sp>
              <p:sp>
                <p:nvSpPr>
                  <p:cNvPr id="195" name="Rectangle 194"/>
                  <p:cNvSpPr/>
                  <p:nvPr/>
                </p:nvSpPr>
                <p:spPr>
                  <a:xfrm>
                    <a:off x="4588576" y="4901033"/>
                    <a:ext cx="172547" cy="457421"/>
                  </a:xfrm>
                  <a:prstGeom prst="rect">
                    <a:avLst/>
                  </a:prstGeom>
                  <a:noFill/>
                  <a:ln w="190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prstClr val="white"/>
                      </a:solidFill>
                    </a:endParaRPr>
                  </a:p>
                </p:txBody>
              </p:sp>
              <p:sp>
                <p:nvSpPr>
                  <p:cNvPr id="196" name="Rectangle 195"/>
                  <p:cNvSpPr/>
                  <p:nvPr/>
                </p:nvSpPr>
                <p:spPr>
                  <a:xfrm>
                    <a:off x="4048191" y="4901033"/>
                    <a:ext cx="172547" cy="457421"/>
                  </a:xfrm>
                  <a:prstGeom prst="rect">
                    <a:avLst/>
                  </a:prstGeom>
                  <a:noFill/>
                  <a:ln w="190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prstClr val="white"/>
                      </a:solidFill>
                    </a:endParaRPr>
                  </a:p>
                </p:txBody>
              </p:sp>
              <p:sp>
                <p:nvSpPr>
                  <p:cNvPr id="197" name="Rectangle 196"/>
                  <p:cNvSpPr/>
                  <p:nvPr/>
                </p:nvSpPr>
                <p:spPr>
                  <a:xfrm>
                    <a:off x="4336769" y="5211837"/>
                    <a:ext cx="136066" cy="145104"/>
                  </a:xfrm>
                  <a:prstGeom prst="rect">
                    <a:avLst/>
                  </a:prstGeom>
                  <a:noFill/>
                  <a:ln w="190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prstClr val="white"/>
                      </a:solidFill>
                    </a:endParaRPr>
                  </a:p>
                </p:txBody>
              </p:sp>
              <p:sp>
                <p:nvSpPr>
                  <p:cNvPr id="198" name="Cross 197"/>
                  <p:cNvSpPr/>
                  <p:nvPr/>
                </p:nvSpPr>
                <p:spPr>
                  <a:xfrm>
                    <a:off x="4298476" y="4805294"/>
                    <a:ext cx="211515" cy="211515"/>
                  </a:xfrm>
                  <a:prstGeom prst="plus">
                    <a:avLst>
                      <a:gd name="adj" fmla="val 38885"/>
                    </a:avLst>
                  </a:prstGeom>
                  <a:noFill/>
                  <a:ln w="158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prstClr val="white"/>
                      </a:solidFill>
                    </a:endParaRPr>
                  </a:p>
                </p:txBody>
              </p:sp>
            </p:grpSp>
          </p:grpSp>
        </p:grpSp>
        <p:grpSp>
          <p:nvGrpSpPr>
            <p:cNvPr id="42" name="Group 41"/>
            <p:cNvGrpSpPr/>
            <p:nvPr/>
          </p:nvGrpSpPr>
          <p:grpSpPr>
            <a:xfrm>
              <a:off x="2596539" y="1497217"/>
              <a:ext cx="2755090" cy="4849010"/>
              <a:chOff x="2596539" y="1497217"/>
              <a:chExt cx="2755090" cy="4849010"/>
            </a:xfrm>
          </p:grpSpPr>
          <p:cxnSp>
            <p:nvCxnSpPr>
              <p:cNvPr id="202" name="Straight Connector 201"/>
              <p:cNvCxnSpPr>
                <a:stCxn id="200" idx="4"/>
                <a:endCxn id="174" idx="0"/>
              </p:cNvCxnSpPr>
              <p:nvPr/>
            </p:nvCxnSpPr>
            <p:spPr>
              <a:xfrm>
                <a:off x="3968878" y="3044074"/>
                <a:ext cx="5206" cy="406707"/>
              </a:xfrm>
              <a:prstGeom prst="line">
                <a:avLst/>
              </a:prstGeom>
              <a:ln w="25400">
                <a:solidFill>
                  <a:schemeClr val="accent1">
                    <a:lumMod val="50000"/>
                  </a:schemeClr>
                </a:solidFill>
              </a:ln>
              <a:effectLst/>
            </p:spPr>
            <p:style>
              <a:lnRef idx="2">
                <a:schemeClr val="accent1"/>
              </a:lnRef>
              <a:fillRef idx="0">
                <a:schemeClr val="accent1"/>
              </a:fillRef>
              <a:effectRef idx="1">
                <a:schemeClr val="accent1"/>
              </a:effectRef>
              <a:fontRef idx="minor">
                <a:schemeClr val="tx1"/>
              </a:fontRef>
            </p:style>
          </p:cxnSp>
          <p:grpSp>
            <p:nvGrpSpPr>
              <p:cNvPr id="173" name="Group 172"/>
              <p:cNvGrpSpPr/>
              <p:nvPr/>
            </p:nvGrpSpPr>
            <p:grpSpPr>
              <a:xfrm>
                <a:off x="2913920" y="3450781"/>
                <a:ext cx="2120328" cy="403105"/>
                <a:chOff x="1067372" y="3450781"/>
                <a:chExt cx="2120328" cy="403105"/>
              </a:xfrm>
            </p:grpSpPr>
            <p:sp>
              <p:nvSpPr>
                <p:cNvPr id="174" name="Rectangle 173"/>
                <p:cNvSpPr/>
                <p:nvPr/>
              </p:nvSpPr>
              <p:spPr>
                <a:xfrm>
                  <a:off x="1067372" y="3450781"/>
                  <a:ext cx="2120328" cy="403105"/>
                </a:xfrm>
                <a:prstGeom prst="rect">
                  <a:avLst/>
                </a:pr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prstClr val="white"/>
                    </a:solidFill>
                  </a:endParaRPr>
                </a:p>
              </p:txBody>
            </p:sp>
            <p:sp>
              <p:nvSpPr>
                <p:cNvPr id="175" name="Oval 174"/>
                <p:cNvSpPr/>
                <p:nvPr/>
              </p:nvSpPr>
              <p:spPr>
                <a:xfrm>
                  <a:off x="2052480" y="3581370"/>
                  <a:ext cx="139700" cy="13970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grpSp>
          <p:grpSp>
            <p:nvGrpSpPr>
              <p:cNvPr id="41" name="Group 40"/>
              <p:cNvGrpSpPr/>
              <p:nvPr/>
            </p:nvGrpSpPr>
            <p:grpSpPr>
              <a:xfrm>
                <a:off x="3195450" y="1497217"/>
                <a:ext cx="1546856" cy="1546857"/>
                <a:chOff x="3195450" y="1497217"/>
                <a:chExt cx="1546856" cy="1546857"/>
              </a:xfrm>
            </p:grpSpPr>
            <p:sp>
              <p:nvSpPr>
                <p:cNvPr id="200" name="Oval 199"/>
                <p:cNvSpPr/>
                <p:nvPr/>
              </p:nvSpPr>
              <p:spPr>
                <a:xfrm>
                  <a:off x="3195450" y="1497217"/>
                  <a:ext cx="1546856" cy="1546857"/>
                </a:xfrm>
                <a:prstGeom prst="ellipse">
                  <a:avLst/>
                </a:prstGeom>
                <a:solidFill>
                  <a:schemeClr val="accent1">
                    <a:lumMod val="50000"/>
                    <a:alpha val="80000"/>
                  </a:schemeClr>
                </a:solidFill>
                <a:ln w="25400">
                  <a:solidFill>
                    <a:schemeClr val="bg1"/>
                  </a:solid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prstClr val="white"/>
                    </a:solidFill>
                  </a:endParaRPr>
                </a:p>
              </p:txBody>
            </p:sp>
            <p:pic>
              <p:nvPicPr>
                <p:cNvPr id="205" name="Picture 20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44842" y="1822052"/>
                  <a:ext cx="848071" cy="848071"/>
                </a:xfrm>
                <a:prstGeom prst="rect">
                  <a:avLst/>
                </a:prstGeom>
              </p:spPr>
            </p:pic>
          </p:grpSp>
          <p:sp>
            <p:nvSpPr>
              <p:cNvPr id="206" name="TextBox 205"/>
              <p:cNvSpPr txBox="1"/>
              <p:nvPr/>
            </p:nvSpPr>
            <p:spPr>
              <a:xfrm>
                <a:off x="2596539" y="3853886"/>
                <a:ext cx="2755090" cy="2492341"/>
              </a:xfrm>
              <a:prstGeom prst="rect">
                <a:avLst/>
              </a:prstGeom>
              <a:noFill/>
            </p:spPr>
            <p:txBody>
              <a:bodyPr wrap="square" rtlCol="0">
                <a:spAutoFit/>
              </a:bodyPr>
              <a:lstStyle/>
              <a:p>
                <a:pPr algn="ctr"/>
                <a:r>
                  <a:rPr lang="en-US" sz="2100" b="1" dirty="0">
                    <a:solidFill>
                      <a:srgbClr val="373545">
                        <a:lumMod val="50000"/>
                      </a:srgbClr>
                    </a:solidFill>
                    <a:latin typeface="Arial Narrow" panose="020B0606020202030204" pitchFamily="34" charset="0"/>
                  </a:rPr>
                  <a:t>24hr D/C</a:t>
                </a:r>
                <a:endParaRPr lang="en-US" sz="1050" dirty="0">
                  <a:solidFill>
                    <a:srgbClr val="53565A"/>
                  </a:solidFill>
                  <a:latin typeface="Arial Narrow" panose="020B0606020202030204" pitchFamily="34" charset="0"/>
                </a:endParaRPr>
              </a:p>
              <a:p>
                <a:pPr marL="297736" lvl="1" indent="-167923">
                  <a:buBlip>
                    <a:blip r:embed="rId4"/>
                  </a:buBlip>
                </a:pPr>
                <a:r>
                  <a:rPr lang="en-US" sz="1050" dirty="0">
                    <a:solidFill>
                      <a:prstClr val="black"/>
                    </a:solidFill>
                    <a:latin typeface="Arial Narrow" panose="020B0606020202030204" pitchFamily="34" charset="0"/>
                  </a:rPr>
                  <a:t>Every Patient called within 24hrs of discharge</a:t>
                </a:r>
              </a:p>
              <a:p>
                <a:pPr marL="297736" lvl="2" indent="-171496">
                  <a:buBlip>
                    <a:blip r:embed="rId4"/>
                  </a:buBlip>
                </a:pPr>
                <a:r>
                  <a:rPr lang="en-US" sz="1050" dirty="0">
                    <a:solidFill>
                      <a:prstClr val="black"/>
                    </a:solidFill>
                    <a:latin typeface="Arial Narrow" panose="020B0606020202030204" pitchFamily="34" charset="0"/>
                  </a:rPr>
                  <a:t>Discharge Instructions</a:t>
                </a:r>
              </a:p>
              <a:p>
                <a:pPr marL="297736" lvl="2" indent="-171496">
                  <a:buBlip>
                    <a:blip r:embed="rId4"/>
                  </a:buBlip>
                </a:pPr>
                <a:r>
                  <a:rPr lang="en-US" sz="1050" dirty="0">
                    <a:solidFill>
                      <a:prstClr val="black"/>
                    </a:solidFill>
                    <a:latin typeface="Arial Narrow" panose="020B0606020202030204" pitchFamily="34" charset="0"/>
                  </a:rPr>
                  <a:t>Medication Reconciliation</a:t>
                </a:r>
              </a:p>
              <a:p>
                <a:pPr marL="297736" lvl="2" indent="-171496">
                  <a:buBlip>
                    <a:blip r:embed="rId4"/>
                  </a:buBlip>
                </a:pPr>
                <a:r>
                  <a:rPr lang="en-US" sz="1050" dirty="0">
                    <a:solidFill>
                      <a:prstClr val="black"/>
                    </a:solidFill>
                    <a:latin typeface="Arial Narrow" panose="020B0606020202030204" pitchFamily="34" charset="0"/>
                  </a:rPr>
                  <a:t>Verify provider f/u appointments</a:t>
                </a:r>
              </a:p>
              <a:p>
                <a:pPr marL="297736" lvl="2" indent="-171496">
                  <a:buBlip>
                    <a:blip r:embed="rId4"/>
                  </a:buBlip>
                </a:pPr>
                <a:r>
                  <a:rPr lang="en-US" sz="1050" dirty="0">
                    <a:solidFill>
                      <a:prstClr val="black"/>
                    </a:solidFill>
                    <a:latin typeface="Arial Narrow" panose="020B0606020202030204" pitchFamily="34" charset="0"/>
                  </a:rPr>
                  <a:t>Facility/Home Discharges</a:t>
                </a:r>
              </a:p>
              <a:p>
                <a:pPr marL="297736" lvl="2" indent="-171496">
                  <a:buBlip>
                    <a:blip r:embed="rId4"/>
                  </a:buBlip>
                </a:pPr>
                <a:r>
                  <a:rPr lang="en-US" sz="1050" dirty="0">
                    <a:solidFill>
                      <a:prstClr val="black"/>
                    </a:solidFill>
                    <a:latin typeface="Arial Narrow" panose="020B0606020202030204" pitchFamily="34" charset="0"/>
                  </a:rPr>
                  <a:t>Homecare Visit</a:t>
                </a:r>
              </a:p>
              <a:p>
                <a:pPr marL="214305" indent="-214305">
                  <a:buFont typeface="Arial" panose="020B0604020202020204" pitchFamily="34" charset="0"/>
                  <a:buChar char="•"/>
                </a:pPr>
                <a:endParaRPr lang="en-US" sz="1050" dirty="0">
                  <a:solidFill>
                    <a:prstClr val="black"/>
                  </a:solidFill>
                  <a:latin typeface="Arial Narrow" panose="020B0606020202030204" pitchFamily="34" charset="0"/>
                </a:endParaRPr>
              </a:p>
              <a:p>
                <a:pPr algn="ctr"/>
                <a:endParaRPr lang="en-US" sz="1050" dirty="0">
                  <a:solidFill>
                    <a:prstClr val="black"/>
                  </a:solidFill>
                  <a:latin typeface="Arial Narrow" panose="020B0606020202030204" pitchFamily="34" charset="0"/>
                </a:endParaRPr>
              </a:p>
            </p:txBody>
          </p:sp>
        </p:grpSp>
        <p:grpSp>
          <p:nvGrpSpPr>
            <p:cNvPr id="40" name="Group 39"/>
            <p:cNvGrpSpPr/>
            <p:nvPr/>
          </p:nvGrpSpPr>
          <p:grpSpPr>
            <a:xfrm>
              <a:off x="4841247" y="1606905"/>
              <a:ext cx="2499121" cy="4174019"/>
              <a:chOff x="4841247" y="1606905"/>
              <a:chExt cx="2499121" cy="4174019"/>
            </a:xfrm>
          </p:grpSpPr>
          <p:cxnSp>
            <p:nvCxnSpPr>
              <p:cNvPr id="208" name="Straight Connector 207"/>
              <p:cNvCxnSpPr>
                <a:stCxn id="177" idx="2"/>
                <a:endCxn id="207" idx="0"/>
              </p:cNvCxnSpPr>
              <p:nvPr/>
            </p:nvCxnSpPr>
            <p:spPr>
              <a:xfrm flipH="1">
                <a:off x="6090808" y="3853886"/>
                <a:ext cx="3604" cy="380181"/>
              </a:xfrm>
              <a:prstGeom prst="line">
                <a:avLst/>
              </a:prstGeom>
              <a:ln w="25400">
                <a:solidFill>
                  <a:schemeClr val="accent1">
                    <a:lumMod val="50000"/>
                  </a:schemeClr>
                </a:solidFill>
              </a:ln>
              <a:effectLst/>
            </p:spPr>
            <p:style>
              <a:lnRef idx="2">
                <a:schemeClr val="accent1"/>
              </a:lnRef>
              <a:fillRef idx="0">
                <a:schemeClr val="accent1"/>
              </a:fillRef>
              <a:effectRef idx="1">
                <a:schemeClr val="accent1"/>
              </a:effectRef>
              <a:fontRef idx="minor">
                <a:schemeClr val="tx1"/>
              </a:fontRef>
            </p:style>
          </p:cxnSp>
          <p:grpSp>
            <p:nvGrpSpPr>
              <p:cNvPr id="176" name="Group 175"/>
              <p:cNvGrpSpPr/>
              <p:nvPr/>
            </p:nvGrpSpPr>
            <p:grpSpPr>
              <a:xfrm>
                <a:off x="5034248" y="3450781"/>
                <a:ext cx="2120328" cy="403105"/>
                <a:chOff x="1067372" y="3450781"/>
                <a:chExt cx="2120328" cy="403105"/>
              </a:xfrm>
            </p:grpSpPr>
            <p:sp>
              <p:nvSpPr>
                <p:cNvPr id="177" name="Rectangle 176"/>
                <p:cNvSpPr/>
                <p:nvPr/>
              </p:nvSpPr>
              <p:spPr>
                <a:xfrm>
                  <a:off x="1067372" y="3450781"/>
                  <a:ext cx="2120328" cy="403105"/>
                </a:xfrm>
                <a:prstGeom prst="rect">
                  <a:avLst/>
                </a:prstGeom>
                <a:solidFill>
                  <a:schemeClr val="accent1">
                    <a:lumMod val="50000"/>
                    <a:alpha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prstClr val="white"/>
                    </a:solidFill>
                  </a:endParaRPr>
                </a:p>
              </p:txBody>
            </p:sp>
            <p:sp>
              <p:nvSpPr>
                <p:cNvPr id="178" name="Oval 177"/>
                <p:cNvSpPr/>
                <p:nvPr/>
              </p:nvSpPr>
              <p:spPr>
                <a:xfrm>
                  <a:off x="2052480" y="3581370"/>
                  <a:ext cx="139700" cy="13970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grpSp>
          <p:grpSp>
            <p:nvGrpSpPr>
              <p:cNvPr id="39" name="Group 38"/>
              <p:cNvGrpSpPr/>
              <p:nvPr/>
            </p:nvGrpSpPr>
            <p:grpSpPr>
              <a:xfrm>
                <a:off x="5317380" y="4234067"/>
                <a:ext cx="1546856" cy="1546857"/>
                <a:chOff x="5317380" y="4234067"/>
                <a:chExt cx="1546856" cy="1546857"/>
              </a:xfrm>
            </p:grpSpPr>
            <p:sp>
              <p:nvSpPr>
                <p:cNvPr id="207" name="Oval 206"/>
                <p:cNvSpPr/>
                <p:nvPr/>
              </p:nvSpPr>
              <p:spPr>
                <a:xfrm>
                  <a:off x="5317380" y="4234067"/>
                  <a:ext cx="1546856" cy="1546857"/>
                </a:xfrm>
                <a:prstGeom prst="ellipse">
                  <a:avLst/>
                </a:prstGeom>
                <a:solidFill>
                  <a:schemeClr val="accent1">
                    <a:lumMod val="50000"/>
                    <a:alpha val="60000"/>
                  </a:schemeClr>
                </a:solidFill>
                <a:ln w="25400">
                  <a:solidFill>
                    <a:schemeClr val="bg1"/>
                  </a:solid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prstClr val="white"/>
                    </a:solidFill>
                  </a:endParaRPr>
                </a:p>
              </p:txBody>
            </p:sp>
            <p:pic>
              <p:nvPicPr>
                <p:cNvPr id="209" name="Picture 20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31070" y="4555620"/>
                  <a:ext cx="916271" cy="916271"/>
                </a:xfrm>
                <a:prstGeom prst="rect">
                  <a:avLst/>
                </a:prstGeom>
              </p:spPr>
            </p:pic>
          </p:grpSp>
          <p:pic>
            <p:nvPicPr>
              <p:cNvPr id="210" name="Picture 209"/>
              <p:cNvPicPr>
                <a:picLocks noChangeAspect="1"/>
              </p:cNvPicPr>
              <p:nvPr/>
            </p:nvPicPr>
            <p:blipFill>
              <a:blip r:embed="rId8">
                <a:clrChange>
                  <a:clrFrom>
                    <a:srgbClr val="FFFFFF"/>
                  </a:clrFrom>
                  <a:clrTo>
                    <a:srgbClr val="FFFFFF">
                      <a:alpha val="0"/>
                    </a:srgbClr>
                  </a:clrTo>
                </a:clrChange>
              </a:blip>
              <a:stretch>
                <a:fillRect/>
              </a:stretch>
            </p:blipFill>
            <p:spPr>
              <a:xfrm>
                <a:off x="4914415" y="1606905"/>
                <a:ext cx="2352786" cy="451088"/>
              </a:xfrm>
              <a:prstGeom prst="rect">
                <a:avLst/>
              </a:prstGeom>
            </p:spPr>
          </p:pic>
          <p:sp>
            <p:nvSpPr>
              <p:cNvPr id="211" name="TextBox 210"/>
              <p:cNvSpPr txBox="1"/>
              <p:nvPr/>
            </p:nvSpPr>
            <p:spPr>
              <a:xfrm>
                <a:off x="4841247" y="2057993"/>
                <a:ext cx="2499121" cy="1415404"/>
              </a:xfrm>
              <a:prstGeom prst="rect">
                <a:avLst/>
              </a:prstGeom>
              <a:noFill/>
            </p:spPr>
            <p:txBody>
              <a:bodyPr wrap="square" lIns="0" rIns="0" rtlCol="0">
                <a:spAutoFit/>
              </a:bodyPr>
              <a:lstStyle/>
              <a:p>
                <a:pPr marL="297736" lvl="1" indent="-167923">
                  <a:buBlip>
                    <a:blip r:embed="rId4"/>
                  </a:buBlip>
                </a:pPr>
                <a:r>
                  <a:rPr lang="en-US" sz="1050" dirty="0">
                    <a:solidFill>
                      <a:prstClr val="black"/>
                    </a:solidFill>
                    <a:latin typeface="Arial Narrow" panose="020B0606020202030204" pitchFamily="34" charset="0"/>
                  </a:rPr>
                  <a:t>High Risk patients receive a home or SNF visit</a:t>
                </a:r>
              </a:p>
              <a:p>
                <a:pPr marL="297736" lvl="1" indent="-167923">
                  <a:buBlip>
                    <a:blip r:embed="rId4"/>
                  </a:buBlip>
                </a:pPr>
                <a:r>
                  <a:rPr lang="en-US" sz="1050" dirty="0">
                    <a:solidFill>
                      <a:prstClr val="black"/>
                    </a:solidFill>
                    <a:latin typeface="Arial Narrow" panose="020B0606020202030204" pitchFamily="34" charset="0"/>
                  </a:rPr>
                  <a:t>Post Acute Analytics used for SNF LOS management</a:t>
                </a:r>
              </a:p>
              <a:p>
                <a:pPr algn="ctr"/>
                <a:r>
                  <a:rPr lang="en-US" sz="2100" b="1" dirty="0">
                    <a:solidFill>
                      <a:srgbClr val="373545">
                        <a:lumMod val="50000"/>
                      </a:srgbClr>
                    </a:solidFill>
                    <a:latin typeface="Arial Narrow" panose="020B0606020202030204" pitchFamily="34" charset="0"/>
                  </a:rPr>
                  <a:t>Community Visits</a:t>
                </a:r>
              </a:p>
            </p:txBody>
          </p:sp>
        </p:grpSp>
        <p:grpSp>
          <p:nvGrpSpPr>
            <p:cNvPr id="36" name="Group 35"/>
            <p:cNvGrpSpPr/>
            <p:nvPr/>
          </p:nvGrpSpPr>
          <p:grpSpPr>
            <a:xfrm>
              <a:off x="6950899" y="1497217"/>
              <a:ext cx="2517270" cy="4641777"/>
              <a:chOff x="6950899" y="1497217"/>
              <a:chExt cx="2517270" cy="4641777"/>
            </a:xfrm>
          </p:grpSpPr>
          <p:cxnSp>
            <p:nvCxnSpPr>
              <p:cNvPr id="212" name="Straight Connector 211"/>
              <p:cNvCxnSpPr>
                <a:stCxn id="213" idx="4"/>
                <a:endCxn id="183" idx="0"/>
              </p:cNvCxnSpPr>
              <p:nvPr/>
            </p:nvCxnSpPr>
            <p:spPr>
              <a:xfrm>
                <a:off x="8212736" y="3044074"/>
                <a:ext cx="2004" cy="407818"/>
              </a:xfrm>
              <a:prstGeom prst="line">
                <a:avLst/>
              </a:prstGeom>
              <a:ln w="25400">
                <a:solidFill>
                  <a:schemeClr val="accent1">
                    <a:lumMod val="50000"/>
                  </a:schemeClr>
                </a:solidFill>
              </a:ln>
              <a:effectLst/>
            </p:spPr>
            <p:style>
              <a:lnRef idx="2">
                <a:schemeClr val="accent1"/>
              </a:lnRef>
              <a:fillRef idx="0">
                <a:schemeClr val="accent1"/>
              </a:fillRef>
              <a:effectRef idx="1">
                <a:schemeClr val="accent1"/>
              </a:effectRef>
              <a:fontRef idx="minor">
                <a:schemeClr val="tx1"/>
              </a:fontRef>
            </p:style>
          </p:cxnSp>
          <p:grpSp>
            <p:nvGrpSpPr>
              <p:cNvPr id="182" name="Group 181"/>
              <p:cNvGrpSpPr/>
              <p:nvPr/>
            </p:nvGrpSpPr>
            <p:grpSpPr>
              <a:xfrm>
                <a:off x="7154576" y="3451892"/>
                <a:ext cx="2120328" cy="403105"/>
                <a:chOff x="1067372" y="3450781"/>
                <a:chExt cx="2120328" cy="403105"/>
              </a:xfrm>
            </p:grpSpPr>
            <p:sp>
              <p:nvSpPr>
                <p:cNvPr id="183" name="Rectangle 182"/>
                <p:cNvSpPr/>
                <p:nvPr/>
              </p:nvSpPr>
              <p:spPr>
                <a:xfrm>
                  <a:off x="1067372" y="3450781"/>
                  <a:ext cx="2120328" cy="403105"/>
                </a:xfrm>
                <a:prstGeom prst="rect">
                  <a:avLst/>
                </a:prstGeom>
                <a:solidFill>
                  <a:schemeClr val="accent1">
                    <a:lumMod val="50000"/>
                    <a:alpha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prstClr val="white"/>
                    </a:solidFill>
                  </a:endParaRPr>
                </a:p>
              </p:txBody>
            </p:sp>
            <p:sp>
              <p:nvSpPr>
                <p:cNvPr id="184" name="Oval 183"/>
                <p:cNvSpPr/>
                <p:nvPr/>
              </p:nvSpPr>
              <p:spPr>
                <a:xfrm>
                  <a:off x="2052480" y="3581370"/>
                  <a:ext cx="139700" cy="13970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grpSp>
          <p:sp>
            <p:nvSpPr>
              <p:cNvPr id="213" name="Oval 212"/>
              <p:cNvSpPr/>
              <p:nvPr/>
            </p:nvSpPr>
            <p:spPr>
              <a:xfrm>
                <a:off x="7439308" y="1497217"/>
                <a:ext cx="1546856" cy="1546857"/>
              </a:xfrm>
              <a:prstGeom prst="ellipse">
                <a:avLst/>
              </a:prstGeom>
              <a:solidFill>
                <a:schemeClr val="accent1">
                  <a:lumMod val="50000"/>
                  <a:alpha val="40000"/>
                </a:schemeClr>
              </a:solidFill>
              <a:ln w="25400">
                <a:solidFill>
                  <a:schemeClr val="bg1"/>
                </a:solid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prstClr val="white"/>
                  </a:solidFill>
                </a:endParaRPr>
              </a:p>
            </p:txBody>
          </p:sp>
          <p:grpSp>
            <p:nvGrpSpPr>
              <p:cNvPr id="32" name="Group 31"/>
              <p:cNvGrpSpPr/>
              <p:nvPr/>
            </p:nvGrpSpPr>
            <p:grpSpPr>
              <a:xfrm>
                <a:off x="7763538" y="1822052"/>
                <a:ext cx="891991" cy="878442"/>
                <a:chOff x="7705357" y="1822052"/>
                <a:chExt cx="546079" cy="537784"/>
              </a:xfrm>
            </p:grpSpPr>
            <p:pic>
              <p:nvPicPr>
                <p:cNvPr id="214" name="Picture 2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705357" y="1852457"/>
                  <a:ext cx="507379" cy="507379"/>
                </a:xfrm>
                <a:prstGeom prst="rect">
                  <a:avLst/>
                </a:prstGeom>
              </p:spPr>
            </p:pic>
            <p:sp>
              <p:nvSpPr>
                <p:cNvPr id="215" name="Plus 214"/>
                <p:cNvSpPr/>
                <p:nvPr/>
              </p:nvSpPr>
              <p:spPr>
                <a:xfrm>
                  <a:off x="8088843" y="1822052"/>
                  <a:ext cx="162593" cy="162593"/>
                </a:xfrm>
                <a:prstGeom prst="mathPlus">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prstClr val="white"/>
                    </a:solidFill>
                  </a:endParaRPr>
                </a:p>
              </p:txBody>
            </p:sp>
          </p:grpSp>
          <p:sp>
            <p:nvSpPr>
              <p:cNvPr id="216" name="TextBox 215"/>
              <p:cNvSpPr txBox="1"/>
              <p:nvPr/>
            </p:nvSpPr>
            <p:spPr>
              <a:xfrm>
                <a:off x="6950899" y="3862040"/>
                <a:ext cx="2517270" cy="2276954"/>
              </a:xfrm>
              <a:prstGeom prst="rect">
                <a:avLst/>
              </a:prstGeom>
              <a:noFill/>
            </p:spPr>
            <p:txBody>
              <a:bodyPr wrap="square" lIns="0" rIns="0" rtlCol="0">
                <a:spAutoFit/>
              </a:bodyPr>
              <a:lstStyle/>
              <a:p>
                <a:pPr algn="ctr"/>
                <a:r>
                  <a:rPr lang="en-US" sz="2100" b="1" dirty="0">
                    <a:solidFill>
                      <a:srgbClr val="373545">
                        <a:lumMod val="50000"/>
                      </a:srgbClr>
                    </a:solidFill>
                    <a:latin typeface="Arial Narrow" panose="020B0606020202030204" pitchFamily="34" charset="0"/>
                  </a:rPr>
                  <a:t>Community Connections</a:t>
                </a:r>
                <a:endParaRPr lang="en-US" sz="1050" dirty="0">
                  <a:solidFill>
                    <a:prstClr val="black"/>
                  </a:solidFill>
                  <a:latin typeface="Arial Narrow" panose="020B0606020202030204" pitchFamily="34" charset="0"/>
                </a:endParaRPr>
              </a:p>
              <a:p>
                <a:pPr marL="297736" lvl="1" indent="-167923">
                  <a:buBlip>
                    <a:blip r:embed="rId4"/>
                  </a:buBlip>
                </a:pPr>
                <a:r>
                  <a:rPr lang="en-US" sz="1050" dirty="0">
                    <a:solidFill>
                      <a:prstClr val="black"/>
                    </a:solidFill>
                    <a:latin typeface="Arial Narrow" panose="020B0606020202030204" pitchFamily="34" charset="0"/>
                  </a:rPr>
                  <a:t>Community Based Care Mgmt</a:t>
                </a:r>
              </a:p>
              <a:p>
                <a:pPr marL="297736" lvl="1" indent="-167923">
                  <a:buBlip>
                    <a:blip r:embed="rId4"/>
                  </a:buBlip>
                </a:pPr>
                <a:r>
                  <a:rPr lang="en-US" sz="1050" dirty="0">
                    <a:solidFill>
                      <a:prstClr val="black"/>
                    </a:solidFill>
                    <a:latin typeface="Arial Narrow" panose="020B0606020202030204" pitchFamily="34" charset="0"/>
                  </a:rPr>
                  <a:t>Behavioral Health Care Mgmt</a:t>
                </a:r>
              </a:p>
              <a:p>
                <a:pPr marL="297736" lvl="1" indent="-167923">
                  <a:buBlip>
                    <a:blip r:embed="rId4"/>
                  </a:buBlip>
                </a:pPr>
                <a:r>
                  <a:rPr lang="en-US" sz="1050" dirty="0">
                    <a:solidFill>
                      <a:prstClr val="black"/>
                    </a:solidFill>
                    <a:latin typeface="Arial Narrow" panose="020B0606020202030204" pitchFamily="34" charset="0"/>
                  </a:rPr>
                  <a:t>Health Home</a:t>
                </a:r>
              </a:p>
              <a:p>
                <a:pPr marL="297736" lvl="1" indent="-167923">
                  <a:buBlip>
                    <a:blip r:embed="rId4"/>
                  </a:buBlip>
                </a:pPr>
                <a:r>
                  <a:rPr lang="en-US" sz="1050" dirty="0">
                    <a:solidFill>
                      <a:prstClr val="black"/>
                    </a:solidFill>
                    <a:latin typeface="Arial Narrow" panose="020B0606020202030204" pitchFamily="34" charset="0"/>
                  </a:rPr>
                  <a:t>Healthy Living</a:t>
                </a:r>
              </a:p>
              <a:p>
                <a:pPr marL="297736" lvl="1" indent="-167923">
                  <a:buBlip>
                    <a:blip r:embed="rId4"/>
                  </a:buBlip>
                </a:pPr>
                <a:r>
                  <a:rPr lang="en-US" sz="1050" dirty="0">
                    <a:solidFill>
                      <a:prstClr val="black"/>
                    </a:solidFill>
                    <a:latin typeface="Arial Narrow" panose="020B0606020202030204" pitchFamily="34" charset="0"/>
                  </a:rPr>
                  <a:t>Tobacco Cessation</a:t>
                </a:r>
              </a:p>
              <a:p>
                <a:pPr algn="ctr"/>
                <a:endParaRPr lang="en-US" sz="1050" dirty="0">
                  <a:solidFill>
                    <a:prstClr val="black"/>
                  </a:solidFill>
                  <a:latin typeface="Arial Narrow" panose="020B0606020202030204" pitchFamily="34" charset="0"/>
                </a:endParaRPr>
              </a:p>
            </p:txBody>
          </p:sp>
        </p:grpSp>
        <p:sp>
          <p:nvSpPr>
            <p:cNvPr id="221" name="Rectangle 220"/>
            <p:cNvSpPr/>
            <p:nvPr/>
          </p:nvSpPr>
          <p:spPr>
            <a:xfrm>
              <a:off x="-6134" y="3449668"/>
              <a:ext cx="799726" cy="403105"/>
            </a:xfrm>
            <a:prstGeom prst="rect">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prstClr val="white"/>
                </a:solidFill>
              </a:endParaRPr>
            </a:p>
          </p:txBody>
        </p:sp>
        <p:sp>
          <p:nvSpPr>
            <p:cNvPr id="222" name="Rectangle 221"/>
            <p:cNvSpPr/>
            <p:nvPr/>
          </p:nvSpPr>
          <p:spPr>
            <a:xfrm>
              <a:off x="11395232" y="3451892"/>
              <a:ext cx="792006" cy="403105"/>
            </a:xfrm>
            <a:prstGeom prst="rect">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prstClr val="white"/>
                </a:solidFill>
              </a:endParaRPr>
            </a:p>
          </p:txBody>
        </p:sp>
        <p:grpSp>
          <p:nvGrpSpPr>
            <p:cNvPr id="37" name="Group 36"/>
            <p:cNvGrpSpPr/>
            <p:nvPr/>
          </p:nvGrpSpPr>
          <p:grpSpPr>
            <a:xfrm>
              <a:off x="8921611" y="1334477"/>
              <a:ext cx="2836370" cy="4451762"/>
              <a:chOff x="8921611" y="1334477"/>
              <a:chExt cx="2836370" cy="4451762"/>
            </a:xfrm>
          </p:grpSpPr>
          <p:grpSp>
            <p:nvGrpSpPr>
              <p:cNvPr id="35" name="Group 34"/>
              <p:cNvGrpSpPr/>
              <p:nvPr/>
            </p:nvGrpSpPr>
            <p:grpSpPr>
              <a:xfrm>
                <a:off x="8921611" y="1334477"/>
                <a:ext cx="2836370" cy="4451762"/>
                <a:chOff x="8921611" y="1334477"/>
                <a:chExt cx="2836370" cy="4451762"/>
              </a:xfrm>
            </p:grpSpPr>
            <p:cxnSp>
              <p:nvCxnSpPr>
                <p:cNvPr id="218" name="Straight Connector 217"/>
                <p:cNvCxnSpPr>
                  <a:stCxn id="186" idx="2"/>
                  <a:endCxn id="217" idx="0"/>
                </p:cNvCxnSpPr>
                <p:nvPr/>
              </p:nvCxnSpPr>
              <p:spPr>
                <a:xfrm flipH="1">
                  <a:off x="10329862" y="3854997"/>
                  <a:ext cx="5206" cy="384385"/>
                </a:xfrm>
                <a:prstGeom prst="line">
                  <a:avLst/>
                </a:prstGeom>
                <a:ln w="25400">
                  <a:solidFill>
                    <a:schemeClr val="accent1">
                      <a:lumMod val="50000"/>
                    </a:schemeClr>
                  </a:solidFill>
                </a:ln>
                <a:effectLst/>
              </p:spPr>
              <p:style>
                <a:lnRef idx="2">
                  <a:schemeClr val="accent1"/>
                </a:lnRef>
                <a:fillRef idx="0">
                  <a:schemeClr val="accent1"/>
                </a:fillRef>
                <a:effectRef idx="1">
                  <a:schemeClr val="accent1"/>
                </a:effectRef>
                <a:fontRef idx="minor">
                  <a:schemeClr val="tx1"/>
                </a:fontRef>
              </p:style>
            </p:cxnSp>
            <p:grpSp>
              <p:nvGrpSpPr>
                <p:cNvPr id="185" name="Group 184"/>
                <p:cNvGrpSpPr/>
                <p:nvPr/>
              </p:nvGrpSpPr>
              <p:grpSpPr>
                <a:xfrm>
                  <a:off x="9274904" y="3451892"/>
                  <a:ext cx="2120328" cy="403105"/>
                  <a:chOff x="1067372" y="3450781"/>
                  <a:chExt cx="2120328" cy="403105"/>
                </a:xfrm>
              </p:grpSpPr>
              <p:sp>
                <p:nvSpPr>
                  <p:cNvPr id="186" name="Rectangle 185"/>
                  <p:cNvSpPr/>
                  <p:nvPr/>
                </p:nvSpPr>
                <p:spPr>
                  <a:xfrm>
                    <a:off x="1067372" y="3450781"/>
                    <a:ext cx="2120328" cy="403105"/>
                  </a:xfrm>
                  <a:prstGeom prst="rect">
                    <a:avLst/>
                  </a:prstGeom>
                  <a:solidFill>
                    <a:schemeClr val="accent1">
                      <a:lumMod val="50000"/>
                      <a:alpha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prstClr val="white"/>
                      </a:solidFill>
                    </a:endParaRPr>
                  </a:p>
                </p:txBody>
              </p:sp>
              <p:sp>
                <p:nvSpPr>
                  <p:cNvPr id="187" name="Oval 186"/>
                  <p:cNvSpPr/>
                  <p:nvPr/>
                </p:nvSpPr>
                <p:spPr>
                  <a:xfrm>
                    <a:off x="2052480" y="3581370"/>
                    <a:ext cx="139700" cy="13970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grpSp>
            <p:sp>
              <p:nvSpPr>
                <p:cNvPr id="217" name="Oval 216"/>
                <p:cNvSpPr/>
                <p:nvPr/>
              </p:nvSpPr>
              <p:spPr>
                <a:xfrm>
                  <a:off x="9556434" y="4239382"/>
                  <a:ext cx="1546856" cy="1546857"/>
                </a:xfrm>
                <a:prstGeom prst="ellipse">
                  <a:avLst/>
                </a:prstGeom>
                <a:solidFill>
                  <a:schemeClr val="accent1">
                    <a:lumMod val="50000"/>
                    <a:alpha val="25000"/>
                  </a:schemeClr>
                </a:solidFill>
                <a:ln w="25400">
                  <a:solidFill>
                    <a:schemeClr val="bg1"/>
                  </a:solid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prstClr val="white"/>
                    </a:solidFill>
                  </a:endParaRPr>
                </a:p>
              </p:txBody>
            </p:sp>
            <p:sp>
              <p:nvSpPr>
                <p:cNvPr id="219" name="TextBox 218"/>
                <p:cNvSpPr txBox="1"/>
                <p:nvPr/>
              </p:nvSpPr>
              <p:spPr>
                <a:xfrm>
                  <a:off x="8921611" y="1842605"/>
                  <a:ext cx="2836370" cy="1846179"/>
                </a:xfrm>
                <a:prstGeom prst="rect">
                  <a:avLst/>
                </a:prstGeom>
                <a:noFill/>
              </p:spPr>
              <p:txBody>
                <a:bodyPr wrap="square" rtlCol="0">
                  <a:spAutoFit/>
                </a:bodyPr>
                <a:lstStyle/>
                <a:p>
                  <a:pPr marL="297736" lvl="1" indent="-167923">
                    <a:buBlip>
                      <a:blip r:embed="rId4"/>
                    </a:buBlip>
                  </a:pPr>
                  <a:r>
                    <a:rPr lang="en-US" sz="1050" dirty="0">
                      <a:solidFill>
                        <a:prstClr val="black"/>
                      </a:solidFill>
                      <a:latin typeface="Arial Narrow" panose="020B0606020202030204" pitchFamily="34" charset="0"/>
                    </a:rPr>
                    <a:t>Real-Time Notification for ED Presentations</a:t>
                  </a:r>
                </a:p>
                <a:p>
                  <a:pPr marL="297736" lvl="1" indent="-167923">
                    <a:buBlip>
                      <a:blip r:embed="rId4"/>
                    </a:buBlip>
                  </a:pPr>
                  <a:r>
                    <a:rPr lang="en-US" sz="1050" dirty="0">
                      <a:solidFill>
                        <a:prstClr val="black"/>
                      </a:solidFill>
                      <a:latin typeface="Arial Narrow" panose="020B0606020202030204" pitchFamily="34" charset="0"/>
                    </a:rPr>
                    <a:t>Clerical Note entered into ED chart</a:t>
                  </a:r>
                </a:p>
                <a:p>
                  <a:pPr marL="297736" lvl="1" indent="-167923">
                    <a:buBlip>
                      <a:blip r:embed="rId4"/>
                    </a:buBlip>
                  </a:pPr>
                  <a:r>
                    <a:rPr lang="en-US" sz="1050" dirty="0">
                      <a:solidFill>
                        <a:prstClr val="black"/>
                      </a:solidFill>
                      <a:latin typeface="Arial Narrow" panose="020B0606020202030204" pitchFamily="34" charset="0"/>
                    </a:rPr>
                    <a:t>Hospital team takes action to meet patient in the ED</a:t>
                  </a:r>
                </a:p>
                <a:p>
                  <a:pPr algn="ctr"/>
                  <a:r>
                    <a:rPr lang="en-US" sz="2100" b="1" dirty="0">
                      <a:solidFill>
                        <a:srgbClr val="373545">
                          <a:lumMod val="50000"/>
                        </a:srgbClr>
                      </a:solidFill>
                      <a:latin typeface="Arial Narrow" panose="020B0606020202030204" pitchFamily="34" charset="0"/>
                    </a:rPr>
                    <a:t>ED Action Team</a:t>
                  </a:r>
                  <a:endParaRPr lang="en-US" sz="2100" dirty="0">
                    <a:solidFill>
                      <a:prstClr val="black"/>
                    </a:solidFill>
                    <a:latin typeface="Arial Narrow" panose="020B0606020202030204" pitchFamily="34" charset="0"/>
                  </a:endParaRPr>
                </a:p>
              </p:txBody>
            </p:sp>
            <p:pic>
              <p:nvPicPr>
                <p:cNvPr id="220" name="Picture 8" descr="Image result for microsoft teams"/>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425449" y="1334477"/>
                  <a:ext cx="1828693" cy="609564"/>
                </a:xfrm>
                <a:prstGeom prst="rect">
                  <a:avLst/>
                </a:prstGeom>
                <a:noFill/>
                <a:extLst>
                  <a:ext uri="{909E8E84-426E-40DD-AFC4-6F175D3DCCD1}">
                    <a14:hiddenFill xmlns:a14="http://schemas.microsoft.com/office/drawing/2010/main">
                      <a:solidFill>
                        <a:srgbClr val="FFFFFF"/>
                      </a:solidFill>
                    </a14:hiddenFill>
                  </a:ext>
                </a:extLst>
              </p:spPr>
            </p:pic>
          </p:grpSp>
          <p:pic>
            <p:nvPicPr>
              <p:cNvPr id="223" name="Picture 22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831937" y="4508322"/>
                <a:ext cx="992646" cy="992646"/>
              </a:xfrm>
              <a:prstGeom prst="rect">
                <a:avLst/>
              </a:prstGeom>
            </p:spPr>
          </p:pic>
        </p:grpSp>
      </p:grpSp>
      <p:pic>
        <p:nvPicPr>
          <p:cNvPr id="224" name="Picture 2" descr="Image result for jvion"/>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170619" y="5367988"/>
            <a:ext cx="664673" cy="255643"/>
          </a:xfrm>
          <a:prstGeom prst="rect">
            <a:avLst/>
          </a:prstGeom>
          <a:noFill/>
          <a:extLst>
            <a:ext uri="{909E8E84-426E-40DD-AFC4-6F175D3DCCD1}">
              <a14:hiddenFill xmlns:a14="http://schemas.microsoft.com/office/drawing/2010/main">
                <a:solidFill>
                  <a:srgbClr val="FFFFFF"/>
                </a:solidFill>
              </a14:hiddenFill>
            </a:ext>
          </a:extLst>
        </p:spPr>
      </p:pic>
      <p:sp>
        <p:nvSpPr>
          <p:cNvPr id="226" name="TextBox 225"/>
          <p:cNvSpPr txBox="1"/>
          <p:nvPr/>
        </p:nvSpPr>
        <p:spPr>
          <a:xfrm>
            <a:off x="4432469" y="1716257"/>
            <a:ext cx="3319251" cy="300082"/>
          </a:xfrm>
          <a:prstGeom prst="rect">
            <a:avLst/>
          </a:prstGeom>
          <a:noFill/>
        </p:spPr>
        <p:txBody>
          <a:bodyPr wrap="square" rtlCol="0">
            <a:spAutoFit/>
          </a:bodyPr>
          <a:lstStyle/>
          <a:p>
            <a:pPr algn="ctr"/>
            <a:r>
              <a:rPr lang="en-US" sz="1350" b="1" i="1" dirty="0">
                <a:solidFill>
                  <a:schemeClr val="tx2"/>
                </a:solidFill>
                <a:latin typeface="Arial Narrow" panose="020B0606020202030204" pitchFamily="34" charset="0"/>
              </a:rPr>
              <a:t>Care Across the Care Continuum</a:t>
            </a:r>
          </a:p>
        </p:txBody>
      </p:sp>
      <p:pic>
        <p:nvPicPr>
          <p:cNvPr id="227" name="Picture 2" descr="Image result for jvion"/>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348172" y="5382900"/>
            <a:ext cx="664673" cy="255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0634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56812"/>
            <a:ext cx="11488882" cy="1325563"/>
          </a:xfrm>
        </p:spPr>
        <p:txBody>
          <a:bodyPr>
            <a:normAutofit/>
          </a:bodyPr>
          <a:lstStyle/>
          <a:p>
            <a:r>
              <a:rPr lang="en-US" dirty="0"/>
              <a:t>Quality Improvement and Safety Nursing Expertise</a:t>
            </a:r>
          </a:p>
        </p:txBody>
      </p:sp>
      <p:sp>
        <p:nvSpPr>
          <p:cNvPr id="3" name="Content Placeholder 2"/>
          <p:cNvSpPr>
            <a:spLocks noGrp="1"/>
          </p:cNvSpPr>
          <p:nvPr>
            <p:ph idx="1"/>
          </p:nvPr>
        </p:nvSpPr>
        <p:spPr/>
        <p:txBody>
          <a:bodyPr/>
          <a:lstStyle/>
          <a:p>
            <a:pPr marL="457200" indent="-457200">
              <a:buFont typeface="Wingdings" panose="05000000000000000000" pitchFamily="2" charset="2"/>
              <a:buChar char="Ø"/>
            </a:pPr>
            <a:r>
              <a:rPr lang="en-US" sz="2400" dirty="0"/>
              <a:t>ACO population healthcare delivery models and funding = emphasis on achievement of identified domains and </a:t>
            </a:r>
            <a:r>
              <a:rPr lang="en-US" sz="2400" dirty="0" smtClean="0"/>
              <a:t>measures</a:t>
            </a:r>
          </a:p>
          <a:p>
            <a:pPr marL="457200" indent="-457200">
              <a:buFont typeface="Wingdings" panose="05000000000000000000" pitchFamily="2" charset="2"/>
              <a:buChar char="Ø"/>
            </a:pPr>
            <a:endParaRPr lang="en-US" sz="2400" dirty="0"/>
          </a:p>
          <a:p>
            <a:pPr marL="457200" indent="-457200">
              <a:buFont typeface="Wingdings" panose="05000000000000000000" pitchFamily="2" charset="2"/>
              <a:buChar char="Ø"/>
            </a:pPr>
            <a:r>
              <a:rPr lang="en-US" sz="2400" dirty="0"/>
              <a:t>Benchmarking methodology, sampling and scoring (CMS 2015</a:t>
            </a:r>
            <a:r>
              <a:rPr lang="en-US" sz="2400" dirty="0" smtClean="0"/>
              <a:t>)</a:t>
            </a:r>
          </a:p>
          <a:p>
            <a:pPr marL="457200" indent="-457200">
              <a:buFont typeface="Wingdings" panose="05000000000000000000" pitchFamily="2" charset="2"/>
              <a:buChar char="Ø"/>
            </a:pPr>
            <a:endParaRPr lang="en-US" sz="2400" dirty="0"/>
          </a:p>
          <a:p>
            <a:pPr marL="457200" indent="-457200">
              <a:buFont typeface="Wingdings" panose="05000000000000000000" pitchFamily="2" charset="2"/>
              <a:buChar char="Ø"/>
            </a:pPr>
            <a:r>
              <a:rPr lang="en-US" sz="2400" dirty="0"/>
              <a:t>Nurses developing care processes, evidence based pathways resulting in reduction of cost with improvement of </a:t>
            </a:r>
            <a:r>
              <a:rPr lang="en-US" sz="2400" dirty="0" smtClean="0"/>
              <a:t>quality</a:t>
            </a:r>
          </a:p>
          <a:p>
            <a:pPr marL="457200" indent="-457200">
              <a:buFont typeface="Wingdings" panose="05000000000000000000" pitchFamily="2" charset="2"/>
              <a:buChar char="Ø"/>
            </a:pPr>
            <a:endParaRPr lang="en-US" sz="2400" dirty="0"/>
          </a:p>
          <a:p>
            <a:pPr marL="457200" indent="-457200">
              <a:buFont typeface="Wingdings" panose="05000000000000000000" pitchFamily="2" charset="2"/>
              <a:buChar char="Ø"/>
            </a:pPr>
            <a:r>
              <a:rPr lang="en-US" sz="2400" dirty="0"/>
              <a:t>Shared care plans driven by identification of goals identified by individual partnered with lead care coordinator </a:t>
            </a:r>
          </a:p>
          <a:p>
            <a:endParaRPr lang="en-US" sz="2400" dirty="0"/>
          </a:p>
        </p:txBody>
      </p:sp>
    </p:spTree>
    <p:extLst>
      <p:ext uri="{BB962C8B-B14F-4D97-AF65-F5344CB8AC3E}">
        <p14:creationId xmlns:p14="http://schemas.microsoft.com/office/powerpoint/2010/main" val="10917111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Driving Forces and Market Demand</a:t>
            </a:r>
            <a:endParaRPr lang="en-US" dirty="0"/>
          </a:p>
        </p:txBody>
      </p:sp>
      <p:sp>
        <p:nvSpPr>
          <p:cNvPr id="3" name="Content Placeholder 2"/>
          <p:cNvSpPr>
            <a:spLocks noGrp="1"/>
          </p:cNvSpPr>
          <p:nvPr>
            <p:ph idx="1"/>
          </p:nvPr>
        </p:nvSpPr>
        <p:spPr/>
        <p:txBody>
          <a:bodyPr>
            <a:normAutofit/>
          </a:bodyPr>
          <a:lstStyle/>
          <a:p>
            <a:pPr marL="0" indent="0" algn="ctr">
              <a:buNone/>
            </a:pPr>
            <a:r>
              <a:rPr lang="en-US" sz="2400" dirty="0" smtClean="0"/>
              <a:t>Focus on Value </a:t>
            </a:r>
          </a:p>
          <a:p>
            <a:pPr marL="0" indent="0">
              <a:buNone/>
            </a:pPr>
            <a:endParaRPr lang="en-US" dirty="0"/>
          </a:p>
          <a:p>
            <a:pPr>
              <a:buFont typeface="Wingdings" panose="05000000000000000000" pitchFamily="2" charset="2"/>
              <a:buChar char="Ø"/>
            </a:pPr>
            <a:endParaRPr lang="en-US" dirty="0" smtClean="0"/>
          </a:p>
          <a:p>
            <a:pPr marL="0" indent="0" algn="ctr">
              <a:buNone/>
            </a:pPr>
            <a:endParaRPr lang="en-US" dirty="0" smtClean="0"/>
          </a:p>
          <a:p>
            <a:pPr marL="0" indent="0" algn="ctr">
              <a:buNone/>
            </a:pPr>
            <a:endParaRPr lang="en-US" dirty="0"/>
          </a:p>
          <a:p>
            <a:pPr marL="0" indent="0" algn="ctr">
              <a:buNone/>
            </a:pPr>
            <a:r>
              <a:rPr lang="en-US" sz="2400" dirty="0" smtClean="0"/>
              <a:t>Shift in Settings in which care is provided</a:t>
            </a:r>
          </a:p>
          <a:p>
            <a:pPr marL="0" indent="0">
              <a:buNone/>
            </a:pPr>
            <a:endParaRPr lang="en-US" dirty="0"/>
          </a:p>
          <a:p>
            <a:pPr marL="0" indent="0">
              <a:buNone/>
            </a:pPr>
            <a:endParaRPr lang="en-US" dirty="0" smtClean="0"/>
          </a:p>
          <a:p>
            <a:pPr marL="0" indent="0" algn="ctr">
              <a:buNone/>
            </a:pPr>
            <a:endParaRPr lang="en-US" dirty="0" smtClean="0"/>
          </a:p>
          <a:p>
            <a:pPr marL="0" indent="0" algn="ctr">
              <a:buNone/>
            </a:pPr>
            <a:endParaRPr lang="en-US" dirty="0"/>
          </a:p>
          <a:p>
            <a:pPr marL="0" indent="0" algn="ctr">
              <a:buNone/>
            </a:pPr>
            <a:endParaRPr lang="en-US" dirty="0" smtClean="0"/>
          </a:p>
          <a:p>
            <a:pPr marL="0" indent="0" algn="ctr">
              <a:buNone/>
            </a:pPr>
            <a:r>
              <a:rPr lang="en-US" sz="2400" dirty="0" smtClean="0"/>
              <a:t>Expanding Opportunities in Care </a:t>
            </a:r>
            <a:r>
              <a:rPr lang="en-US" sz="2400" dirty="0"/>
              <a:t>Coordination </a:t>
            </a:r>
            <a:r>
              <a:rPr lang="en-US" sz="2400" dirty="0" smtClean="0"/>
              <a:t>as it there is heightened recognition of the value of this specialty </a:t>
            </a:r>
            <a:r>
              <a:rPr lang="en-US" sz="2400" dirty="0"/>
              <a:t>to managing </a:t>
            </a:r>
            <a:r>
              <a:rPr lang="en-US" sz="2400" dirty="0" smtClean="0"/>
              <a:t>populations</a:t>
            </a:r>
            <a:endParaRPr lang="en-US" sz="2400" dirty="0"/>
          </a:p>
        </p:txBody>
      </p:sp>
      <p:sp>
        <p:nvSpPr>
          <p:cNvPr id="4" name="Plus 3"/>
          <p:cNvSpPr/>
          <p:nvPr/>
        </p:nvSpPr>
        <p:spPr>
          <a:xfrm>
            <a:off x="5638800" y="1828799"/>
            <a:ext cx="914400" cy="9144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Equal 4"/>
          <p:cNvSpPr/>
          <p:nvPr/>
        </p:nvSpPr>
        <p:spPr>
          <a:xfrm>
            <a:off x="5638800" y="3657599"/>
            <a:ext cx="914400" cy="914400"/>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03476367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Telehealth</a:t>
            </a:r>
            <a:endParaRPr lang="en-US" dirty="0"/>
          </a:p>
        </p:txBody>
      </p:sp>
      <p:sp>
        <p:nvSpPr>
          <p:cNvPr id="3" name="Content Placeholder 2"/>
          <p:cNvSpPr>
            <a:spLocks noGrp="1"/>
          </p:cNvSpPr>
          <p:nvPr>
            <p:ph idx="1"/>
          </p:nvPr>
        </p:nvSpPr>
        <p:spPr>
          <a:xfrm>
            <a:off x="609599" y="1166053"/>
            <a:ext cx="10972801" cy="4951412"/>
          </a:xfrm>
        </p:spPr>
        <p:txBody>
          <a:bodyPr/>
          <a:lstStyle/>
          <a:p>
            <a:pPr marL="285750" indent="-285750">
              <a:buFont typeface="Wingdings" panose="05000000000000000000" pitchFamily="2" charset="2"/>
              <a:buChar char="Ø"/>
            </a:pPr>
            <a:r>
              <a:rPr lang="en-US" sz="2400" dirty="0" smtClean="0"/>
              <a:t>Emerging area of opportunity</a:t>
            </a:r>
          </a:p>
          <a:p>
            <a:pPr marL="285750" indent="-285750">
              <a:buFont typeface="Wingdings" panose="05000000000000000000" pitchFamily="2" charset="2"/>
              <a:buChar char="Ø"/>
            </a:pPr>
            <a:endParaRPr lang="en-US" sz="2400" dirty="0" smtClean="0"/>
          </a:p>
          <a:p>
            <a:pPr marL="285750" indent="-285750">
              <a:buFont typeface="Wingdings" panose="05000000000000000000" pitchFamily="2" charset="2"/>
              <a:buChar char="Ø"/>
            </a:pPr>
            <a:r>
              <a:rPr lang="en-US" sz="2400" dirty="0" smtClean="0"/>
              <a:t>Highly Technical – multitasking using several technologies to facilitate communication</a:t>
            </a:r>
          </a:p>
          <a:p>
            <a:pPr marL="285750" indent="-285750">
              <a:buFont typeface="Wingdings" panose="05000000000000000000" pitchFamily="2" charset="2"/>
              <a:buChar char="Ø"/>
            </a:pPr>
            <a:endParaRPr lang="en-US" sz="2400" dirty="0" smtClean="0"/>
          </a:p>
          <a:p>
            <a:pPr marL="285750" indent="-285750">
              <a:buFont typeface="Wingdings" panose="05000000000000000000" pitchFamily="2" charset="2"/>
              <a:buChar char="Ø"/>
            </a:pPr>
            <a:r>
              <a:rPr lang="en-US" sz="2400" dirty="0" smtClean="0"/>
              <a:t>Opportunity for experienced RN’s with strong clinical skills that are unable to perform bedside </a:t>
            </a:r>
          </a:p>
          <a:p>
            <a:pPr marL="285750" indent="-285750">
              <a:buFont typeface="Wingdings" panose="05000000000000000000" pitchFamily="2" charset="2"/>
              <a:buChar char="Ø"/>
            </a:pPr>
            <a:endParaRPr lang="en-US" sz="2400" dirty="0"/>
          </a:p>
          <a:p>
            <a:pPr marL="285750" indent="-285750">
              <a:buFont typeface="Wingdings" panose="05000000000000000000" pitchFamily="2" charset="2"/>
              <a:buChar char="Ø"/>
            </a:pPr>
            <a:r>
              <a:rPr lang="en-US" sz="2400" dirty="0" smtClean="0"/>
              <a:t>Virtual Care Delivery</a:t>
            </a:r>
          </a:p>
          <a:p>
            <a:pPr marL="285750" indent="-285750">
              <a:buFont typeface="Wingdings" panose="05000000000000000000" pitchFamily="2" charset="2"/>
              <a:buChar char="Ø"/>
            </a:pPr>
            <a:endParaRPr lang="en-US" sz="2400" dirty="0"/>
          </a:p>
          <a:p>
            <a:pPr marL="285750" indent="-285750">
              <a:buFont typeface="Wingdings" panose="05000000000000000000" pitchFamily="2" charset="2"/>
              <a:buChar char="Ø"/>
            </a:pPr>
            <a:r>
              <a:rPr lang="en-US" sz="2400" dirty="0" smtClean="0"/>
              <a:t>Remote workforce requires oversight and escalation protocols</a:t>
            </a:r>
          </a:p>
          <a:p>
            <a:pPr marL="285750" indent="-285750">
              <a:buFont typeface="Wingdings" panose="05000000000000000000" pitchFamily="2" charset="2"/>
              <a:buChar char="Ø"/>
            </a:pPr>
            <a:endParaRPr lang="en-US" sz="2400" dirty="0"/>
          </a:p>
          <a:p>
            <a:pPr marL="285750" indent="-285750">
              <a:buFont typeface="Wingdings" panose="05000000000000000000" pitchFamily="2" charset="2"/>
              <a:buChar char="Ø"/>
            </a:pPr>
            <a:r>
              <a:rPr lang="en-US" sz="2400" dirty="0" smtClean="0"/>
              <a:t>Clinical guidelines for assessment and escalation</a:t>
            </a:r>
          </a:p>
          <a:p>
            <a:pPr marL="285750" indent="-285750">
              <a:buFont typeface="Wingdings" panose="05000000000000000000" pitchFamily="2" charset="2"/>
              <a:buChar char="Ø"/>
            </a:pPr>
            <a:endParaRPr lang="en-US" sz="2400" dirty="0"/>
          </a:p>
          <a:p>
            <a:pPr marL="285750" indent="-285750">
              <a:buFont typeface="Wingdings" panose="05000000000000000000" pitchFamily="2" charset="2"/>
              <a:buChar char="Ø"/>
            </a:pPr>
            <a:endParaRPr lang="en-US" sz="2400" dirty="0" smtClean="0"/>
          </a:p>
          <a:p>
            <a:pPr marL="285750" indent="-285750">
              <a:buFont typeface="Wingdings" panose="05000000000000000000" pitchFamily="2" charset="2"/>
              <a:buChar char="Ø"/>
            </a:pPr>
            <a:endParaRPr lang="en-US" sz="2400" dirty="0"/>
          </a:p>
        </p:txBody>
      </p:sp>
    </p:spTree>
    <p:extLst>
      <p:ext uri="{BB962C8B-B14F-4D97-AF65-F5344CB8AC3E}">
        <p14:creationId xmlns:p14="http://schemas.microsoft.com/office/powerpoint/2010/main" val="39825709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Marketing and “Sales”</a:t>
            </a:r>
            <a:endParaRPr lang="en-US" dirty="0"/>
          </a:p>
        </p:txBody>
      </p:sp>
      <p:sp>
        <p:nvSpPr>
          <p:cNvPr id="3" name="Content Placeholder 2"/>
          <p:cNvSpPr>
            <a:spLocks noGrp="1"/>
          </p:cNvSpPr>
          <p:nvPr>
            <p:ph idx="1"/>
          </p:nvPr>
        </p:nvSpPr>
        <p:spPr/>
        <p:txBody>
          <a:bodyPr/>
          <a:lstStyle/>
          <a:p>
            <a:pPr marL="285750" indent="-285750">
              <a:buFont typeface="Wingdings" panose="05000000000000000000" pitchFamily="2" charset="2"/>
              <a:buChar char="Ø"/>
            </a:pPr>
            <a:r>
              <a:rPr lang="en-US" sz="2400" dirty="0" smtClean="0"/>
              <a:t>Unable to impact and coordinate care if we can’t “sell the product”</a:t>
            </a:r>
          </a:p>
          <a:p>
            <a:pPr marL="514350" lvl="1" indent="-342900">
              <a:buFont typeface="Wingdings" panose="05000000000000000000" pitchFamily="2" charset="2"/>
              <a:buChar char="§"/>
            </a:pPr>
            <a:r>
              <a:rPr lang="en-US" sz="2400" dirty="0" smtClean="0"/>
              <a:t>Patients and Caregivers</a:t>
            </a:r>
          </a:p>
          <a:p>
            <a:pPr marL="514350" lvl="1" indent="-342900">
              <a:buFont typeface="Wingdings" panose="05000000000000000000" pitchFamily="2" charset="2"/>
              <a:buChar char="§"/>
            </a:pPr>
            <a:r>
              <a:rPr lang="en-US" sz="2400" dirty="0" smtClean="0"/>
              <a:t>Payers</a:t>
            </a:r>
          </a:p>
          <a:p>
            <a:pPr marL="285750" indent="-285750">
              <a:buFont typeface="Wingdings" panose="05000000000000000000" pitchFamily="2" charset="2"/>
              <a:buChar char="Ø"/>
            </a:pPr>
            <a:endParaRPr lang="en-US" sz="2400" dirty="0" smtClean="0"/>
          </a:p>
          <a:p>
            <a:pPr marL="285750" indent="-285750">
              <a:buFont typeface="Wingdings" panose="05000000000000000000" pitchFamily="2" charset="2"/>
              <a:buChar char="Ø"/>
            </a:pPr>
            <a:r>
              <a:rPr lang="en-US" sz="2400" dirty="0" smtClean="0"/>
              <a:t>Strong Patient Engagement skills essential</a:t>
            </a:r>
          </a:p>
          <a:p>
            <a:pPr marL="285750" indent="-285750">
              <a:buFont typeface="Wingdings" panose="05000000000000000000" pitchFamily="2" charset="2"/>
              <a:buChar char="Ø"/>
            </a:pPr>
            <a:endParaRPr lang="en-US" sz="2400" dirty="0" smtClean="0"/>
          </a:p>
          <a:p>
            <a:pPr marL="285750" indent="-285750">
              <a:buFont typeface="Wingdings" panose="05000000000000000000" pitchFamily="2" charset="2"/>
              <a:buChar char="Ø"/>
            </a:pPr>
            <a:r>
              <a:rPr lang="en-US" sz="2400" dirty="0" smtClean="0"/>
              <a:t>Branding and marketing materials describing program and benefits of enrollment</a:t>
            </a:r>
          </a:p>
          <a:p>
            <a:endParaRPr lang="en-US" sz="2400" dirty="0" smtClean="0"/>
          </a:p>
          <a:p>
            <a:pPr marL="285750" indent="-285750">
              <a:buFont typeface="Wingdings" panose="05000000000000000000" pitchFamily="2" charset="2"/>
              <a:buChar char="Ø"/>
            </a:pPr>
            <a:r>
              <a:rPr lang="en-US" sz="2400" dirty="0" smtClean="0"/>
              <a:t>Analysis of marketing data to determine patterns that may engage members in programs by understanding areas of interest and buying patterns </a:t>
            </a:r>
          </a:p>
          <a:p>
            <a:pPr marL="285750" indent="-285750">
              <a:buFont typeface="Wingdings" panose="05000000000000000000" pitchFamily="2" charset="2"/>
              <a:buChar char="Ø"/>
            </a:pPr>
            <a:endParaRPr lang="en-US" sz="2400" dirty="0"/>
          </a:p>
        </p:txBody>
      </p:sp>
    </p:spTree>
    <p:extLst>
      <p:ext uri="{BB962C8B-B14F-4D97-AF65-F5344CB8AC3E}">
        <p14:creationId xmlns:p14="http://schemas.microsoft.com/office/powerpoint/2010/main" val="11659056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and Publications</a:t>
            </a:r>
            <a:endParaRPr lang="en-US" dirty="0"/>
          </a:p>
        </p:txBody>
      </p:sp>
      <p:sp>
        <p:nvSpPr>
          <p:cNvPr id="3" name="Content Placeholder 2"/>
          <p:cNvSpPr>
            <a:spLocks noGrp="1"/>
          </p:cNvSpPr>
          <p:nvPr>
            <p:ph idx="1"/>
          </p:nvPr>
        </p:nvSpPr>
        <p:spPr/>
        <p:txBody>
          <a:bodyPr/>
          <a:lstStyle/>
          <a:p>
            <a:pPr marL="342900" indent="-342900">
              <a:buFont typeface="Wingdings" panose="05000000000000000000" pitchFamily="2" charset="2"/>
              <a:buChar char="Ø"/>
            </a:pPr>
            <a:r>
              <a:rPr lang="en-US" sz="2400" dirty="0" smtClean="0"/>
              <a:t>Need for Research and Publication regarding evidence based models of care delivery and outcomes </a:t>
            </a:r>
          </a:p>
          <a:p>
            <a:pPr marL="342900" indent="-342900">
              <a:buFont typeface="Wingdings" panose="05000000000000000000" pitchFamily="2" charset="2"/>
              <a:buChar char="Ø"/>
            </a:pPr>
            <a:endParaRPr lang="en-US" sz="2400" dirty="0"/>
          </a:p>
          <a:p>
            <a:pPr marL="342900" indent="-342900">
              <a:buFont typeface="Wingdings" panose="05000000000000000000" pitchFamily="2" charset="2"/>
              <a:buChar char="Ø"/>
            </a:pPr>
            <a:r>
              <a:rPr lang="en-US" sz="2400" dirty="0" smtClean="0"/>
              <a:t>Study design and analytics</a:t>
            </a:r>
          </a:p>
          <a:p>
            <a:pPr marL="342900" indent="-342900">
              <a:buFont typeface="Wingdings" panose="05000000000000000000" pitchFamily="2" charset="2"/>
              <a:buChar char="Ø"/>
            </a:pPr>
            <a:endParaRPr lang="en-US" sz="2400" dirty="0" smtClean="0"/>
          </a:p>
          <a:p>
            <a:pPr marL="342900" indent="-342900">
              <a:buFont typeface="Wingdings" panose="05000000000000000000" pitchFamily="2" charset="2"/>
              <a:buChar char="Ø"/>
            </a:pPr>
            <a:r>
              <a:rPr lang="en-US" sz="2400" dirty="0" smtClean="0"/>
              <a:t>IRB and Approval Mechanisms</a:t>
            </a:r>
          </a:p>
          <a:p>
            <a:pPr marL="342900" indent="-342900">
              <a:buFont typeface="Wingdings" panose="05000000000000000000" pitchFamily="2" charset="2"/>
              <a:buChar char="Ø"/>
            </a:pPr>
            <a:endParaRPr lang="en-US" sz="2400" dirty="0"/>
          </a:p>
          <a:p>
            <a:pPr marL="342900" indent="-342900">
              <a:buFont typeface="Wingdings" panose="05000000000000000000" pitchFamily="2" charset="2"/>
              <a:buChar char="Ø"/>
            </a:pPr>
            <a:r>
              <a:rPr lang="en-US" sz="2400" dirty="0" smtClean="0"/>
              <a:t>Writing and Publication</a:t>
            </a:r>
          </a:p>
          <a:p>
            <a:endParaRPr lang="en-US" sz="2400" dirty="0"/>
          </a:p>
        </p:txBody>
      </p:sp>
    </p:spTree>
    <p:extLst>
      <p:ext uri="{BB962C8B-B14F-4D97-AF65-F5344CB8AC3E}">
        <p14:creationId xmlns:p14="http://schemas.microsoft.com/office/powerpoint/2010/main" val="4721826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Community Health Worker Role</a:t>
            </a:r>
            <a:endParaRPr lang="en-US" dirty="0"/>
          </a:p>
        </p:txBody>
      </p:sp>
      <p:sp>
        <p:nvSpPr>
          <p:cNvPr id="3" name="Content Placeholder 2"/>
          <p:cNvSpPr>
            <a:spLocks noGrp="1"/>
          </p:cNvSpPr>
          <p:nvPr>
            <p:ph idx="1"/>
          </p:nvPr>
        </p:nvSpPr>
        <p:spPr>
          <a:xfrm>
            <a:off x="609600" y="1371599"/>
            <a:ext cx="10972801" cy="4784502"/>
          </a:xfrm>
        </p:spPr>
        <p:txBody>
          <a:bodyPr/>
          <a:lstStyle/>
          <a:p>
            <a:r>
              <a:rPr lang="en-US" sz="2400" i="1" dirty="0" smtClean="0"/>
              <a:t>Community Health Workers are trained lay people who share socioeconomic backgrounds with their patients, which facilitates the workers’ ability to provide support consistent with the patients’ values and needs.  </a:t>
            </a:r>
          </a:p>
          <a:p>
            <a:endParaRPr lang="en-US" sz="2400" i="1" dirty="0"/>
          </a:p>
          <a:p>
            <a:r>
              <a:rPr lang="en-US" sz="2400" i="1" dirty="0" smtClean="0"/>
              <a:t>Integration into the health care workforce has been hampered by 3 Factors:</a:t>
            </a:r>
          </a:p>
          <a:p>
            <a:pPr marL="457200" indent="-457200">
              <a:buFont typeface="+mj-lt"/>
              <a:buAutoNum type="arabicPeriod"/>
            </a:pPr>
            <a:r>
              <a:rPr lang="en-US" sz="2400" i="1" dirty="0" smtClean="0"/>
              <a:t>CHW Interventions (hiring, supervision and work practices) poorly standardized and difficult to reproduce</a:t>
            </a:r>
          </a:p>
          <a:p>
            <a:pPr marL="457200" indent="-457200">
              <a:buFont typeface="+mj-lt"/>
              <a:buAutoNum type="arabicPeriod"/>
            </a:pPr>
            <a:r>
              <a:rPr lang="en-US" sz="2400" i="1" dirty="0" smtClean="0"/>
              <a:t>Most CHW Interventions are disease-specific limiting generalizability to growing patient populations with multiple chronic diseases</a:t>
            </a:r>
          </a:p>
          <a:p>
            <a:pPr marL="457200" indent="-457200">
              <a:buFont typeface="+mj-lt"/>
              <a:buAutoNum type="arabicPeriod"/>
            </a:pPr>
            <a:r>
              <a:rPr lang="en-US" sz="2400" i="1" dirty="0" smtClean="0"/>
              <a:t>Published studies around the value of CHW Interventions are low quality</a:t>
            </a:r>
          </a:p>
          <a:p>
            <a:endParaRPr lang="en-US" sz="1600" i="1" dirty="0" smtClean="0"/>
          </a:p>
          <a:p>
            <a:r>
              <a:rPr lang="en-US" sz="1600" i="1" dirty="0" smtClean="0"/>
              <a:t>Source : </a:t>
            </a:r>
            <a:r>
              <a:rPr lang="en-US" sz="1600" dirty="0"/>
              <a:t>Patient-Centered Community </a:t>
            </a:r>
            <a:r>
              <a:rPr lang="en-US" sz="1600" dirty="0" err="1"/>
              <a:t>HealthWorker</a:t>
            </a:r>
            <a:r>
              <a:rPr lang="en-US" sz="1600" dirty="0"/>
              <a:t> </a:t>
            </a:r>
            <a:r>
              <a:rPr lang="en-US" sz="1600" dirty="0" smtClean="0"/>
              <a:t>Intervention to </a:t>
            </a:r>
            <a:r>
              <a:rPr lang="en-US" sz="1600" dirty="0"/>
              <a:t>Improve </a:t>
            </a:r>
            <a:r>
              <a:rPr lang="en-US" sz="1600" dirty="0" err="1"/>
              <a:t>Posthospital</a:t>
            </a:r>
            <a:r>
              <a:rPr lang="en-US" sz="1600" dirty="0"/>
              <a:t> </a:t>
            </a:r>
            <a:r>
              <a:rPr lang="en-US" sz="1600" dirty="0" smtClean="0"/>
              <a:t>Outcomes </a:t>
            </a:r>
            <a:r>
              <a:rPr lang="en-US" sz="1600" i="1" dirty="0"/>
              <a:t>JAMA Intern Med</a:t>
            </a:r>
            <a:r>
              <a:rPr lang="en-US" sz="1600" dirty="0"/>
              <a:t>. 2014;174(4):535-543. </a:t>
            </a:r>
            <a:r>
              <a:rPr lang="en-US" sz="1600" dirty="0" smtClean="0"/>
              <a:t>doi:10.1001/jamainternmed.2013.14327</a:t>
            </a:r>
            <a:endParaRPr lang="en-US" sz="1600" dirty="0"/>
          </a:p>
        </p:txBody>
      </p:sp>
    </p:spTree>
    <p:extLst>
      <p:ext uri="{BB962C8B-B14F-4D97-AF65-F5344CB8AC3E}">
        <p14:creationId xmlns:p14="http://schemas.microsoft.com/office/powerpoint/2010/main" val="206782315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IMPaCT</a:t>
            </a:r>
            <a:r>
              <a:rPr lang="en-US" dirty="0" smtClean="0"/>
              <a:t> Model – Individualized Management for Patient-Centered Targets</a:t>
            </a:r>
            <a:endParaRPr lang="en-US" dirty="0"/>
          </a:p>
        </p:txBody>
      </p:sp>
      <p:sp>
        <p:nvSpPr>
          <p:cNvPr id="3" name="Content Placeholder 2"/>
          <p:cNvSpPr>
            <a:spLocks noGrp="1"/>
          </p:cNvSpPr>
          <p:nvPr>
            <p:ph idx="1"/>
          </p:nvPr>
        </p:nvSpPr>
        <p:spPr>
          <a:xfrm>
            <a:off x="609599" y="1166053"/>
            <a:ext cx="10972801" cy="5105958"/>
          </a:xfrm>
        </p:spPr>
        <p:txBody>
          <a:bodyPr/>
          <a:lstStyle/>
          <a:p>
            <a:r>
              <a:rPr lang="en-US" sz="2400" b="1" u="sng" dirty="0" smtClean="0"/>
              <a:t>Goal</a:t>
            </a:r>
            <a:r>
              <a:rPr lang="en-US" sz="2400" dirty="0" smtClean="0"/>
              <a:t>:  to create a standardized exportable CHW Model</a:t>
            </a:r>
            <a:endParaRPr lang="en-US" sz="2400" dirty="0"/>
          </a:p>
          <a:p>
            <a:r>
              <a:rPr lang="en-US" sz="2400" dirty="0" smtClean="0"/>
              <a:t>Model consisted of 3 elements:</a:t>
            </a:r>
          </a:p>
          <a:p>
            <a:pPr marL="457200" indent="-457200">
              <a:buFont typeface="+mj-lt"/>
              <a:buAutoNum type="arabicPeriod"/>
            </a:pPr>
            <a:r>
              <a:rPr lang="en-US" sz="2400" dirty="0" smtClean="0"/>
              <a:t>Recruitment and Hiring Guidelines</a:t>
            </a:r>
          </a:p>
          <a:p>
            <a:pPr marL="514350" lvl="1" indent="-342900">
              <a:buFont typeface="Wingdings" panose="05000000000000000000" pitchFamily="2" charset="2"/>
              <a:buChar char="§"/>
            </a:pPr>
            <a:r>
              <a:rPr lang="en-US" sz="2400" dirty="0" smtClean="0"/>
              <a:t>Minimum educational requirements</a:t>
            </a:r>
          </a:p>
          <a:p>
            <a:pPr marL="514350" lvl="1" indent="-342900">
              <a:buFont typeface="Wingdings" panose="05000000000000000000" pitchFamily="2" charset="2"/>
              <a:buChar char="§"/>
            </a:pPr>
            <a:r>
              <a:rPr lang="en-US" sz="2400" dirty="0" smtClean="0"/>
              <a:t>Personality Traits </a:t>
            </a:r>
            <a:r>
              <a:rPr lang="en-US" sz="2400" dirty="0"/>
              <a:t>that patients identified as important (i.e. Active Listening)</a:t>
            </a:r>
            <a:endParaRPr lang="en-US" sz="2400" dirty="0" smtClean="0"/>
          </a:p>
          <a:p>
            <a:pPr marL="457200" indent="-457200">
              <a:buFont typeface="+mj-lt"/>
              <a:buAutoNum type="arabicPeriod"/>
            </a:pPr>
            <a:r>
              <a:rPr lang="en-US" sz="2400" dirty="0" smtClean="0"/>
              <a:t>Training</a:t>
            </a:r>
          </a:p>
          <a:p>
            <a:pPr marL="628650" lvl="1" indent="-457200">
              <a:buFont typeface="Wingdings" panose="05000000000000000000" pitchFamily="2" charset="2"/>
              <a:buChar char="§"/>
            </a:pPr>
            <a:r>
              <a:rPr lang="en-US" sz="2400" dirty="0" smtClean="0"/>
              <a:t>Month long college accredited training course (Core Competencies for Community Health Work, Motivational Interviewing, Professional boundaries)</a:t>
            </a:r>
          </a:p>
          <a:p>
            <a:pPr marL="457200" indent="-457200">
              <a:buFont typeface="+mj-lt"/>
              <a:buAutoNum type="arabicPeriod"/>
            </a:pPr>
            <a:r>
              <a:rPr lang="en-US" sz="2400" dirty="0" smtClean="0"/>
              <a:t>Standardized Work Protocols</a:t>
            </a:r>
          </a:p>
          <a:p>
            <a:pPr marL="628650" lvl="1" indent="-457200">
              <a:buFont typeface="Wingdings" panose="05000000000000000000" pitchFamily="2" charset="2"/>
              <a:buChar char="§"/>
            </a:pPr>
            <a:r>
              <a:rPr lang="en-US" sz="2400" dirty="0" smtClean="0"/>
              <a:t>Goal Setting</a:t>
            </a:r>
          </a:p>
          <a:p>
            <a:pPr marL="628650" lvl="1" indent="-457200">
              <a:buFont typeface="Wingdings" panose="05000000000000000000" pitchFamily="2" charset="2"/>
              <a:buChar char="§"/>
            </a:pPr>
            <a:r>
              <a:rPr lang="en-US" sz="2400" dirty="0" smtClean="0"/>
              <a:t>Goal Support</a:t>
            </a:r>
          </a:p>
          <a:p>
            <a:pPr marL="628650" lvl="1" indent="-457200">
              <a:buFont typeface="Wingdings" panose="05000000000000000000" pitchFamily="2" charset="2"/>
              <a:buChar char="§"/>
            </a:pPr>
            <a:r>
              <a:rPr lang="en-US" sz="2400" dirty="0" smtClean="0"/>
              <a:t>Connection to Primary Care</a:t>
            </a:r>
          </a:p>
          <a:p>
            <a:pPr marL="628650" lvl="1" indent="-457200">
              <a:buFont typeface="Wingdings" panose="05000000000000000000" pitchFamily="2" charset="2"/>
              <a:buChar char="§"/>
            </a:pPr>
            <a:endParaRPr lang="en-US" sz="2400" dirty="0" smtClean="0"/>
          </a:p>
          <a:p>
            <a:pPr marL="628650" lvl="1" indent="-457200">
              <a:buFont typeface="Wingdings" panose="05000000000000000000" pitchFamily="2" charset="2"/>
              <a:buChar char="§"/>
            </a:pPr>
            <a:endParaRPr lang="en-US" sz="2400" dirty="0"/>
          </a:p>
        </p:txBody>
      </p:sp>
    </p:spTree>
    <p:extLst>
      <p:ext uri="{BB962C8B-B14F-4D97-AF65-F5344CB8AC3E}">
        <p14:creationId xmlns:p14="http://schemas.microsoft.com/office/powerpoint/2010/main" val="41474083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811" y="199622"/>
            <a:ext cx="10972801" cy="795528"/>
          </a:xfrm>
        </p:spPr>
        <p:txBody>
          <a:bodyPr/>
          <a:lstStyle/>
          <a:p>
            <a:r>
              <a:rPr lang="en-US" dirty="0" err="1" smtClean="0"/>
              <a:t>IMPaCT</a:t>
            </a:r>
            <a:r>
              <a:rPr lang="en-US" dirty="0" smtClean="0"/>
              <a:t> Model Outcomes</a:t>
            </a:r>
            <a:endParaRPr lang="en-US" dirty="0"/>
          </a:p>
        </p:txBody>
      </p:sp>
      <p:sp>
        <p:nvSpPr>
          <p:cNvPr id="3" name="Content Placeholder 2"/>
          <p:cNvSpPr>
            <a:spLocks noGrp="1"/>
          </p:cNvSpPr>
          <p:nvPr>
            <p:ph idx="1"/>
          </p:nvPr>
        </p:nvSpPr>
        <p:spPr>
          <a:xfrm>
            <a:off x="609599" y="853482"/>
            <a:ext cx="10972801" cy="5251104"/>
          </a:xfrm>
        </p:spPr>
        <p:txBody>
          <a:bodyPr/>
          <a:lstStyle/>
          <a:p>
            <a:r>
              <a:rPr lang="en-US" sz="2400" dirty="0" smtClean="0"/>
              <a:t>Findings:</a:t>
            </a:r>
          </a:p>
          <a:p>
            <a:pPr marL="342900" indent="-342900">
              <a:buFont typeface="Wingdings" panose="05000000000000000000" pitchFamily="2" charset="2"/>
              <a:buChar char="Ø"/>
            </a:pPr>
            <a:r>
              <a:rPr lang="en-US" sz="2400" dirty="0" smtClean="0"/>
              <a:t>Intervention patient more likely to obtain timely post hospital follow up care</a:t>
            </a:r>
          </a:p>
          <a:p>
            <a:pPr marL="342900" indent="-342900">
              <a:buFont typeface="Wingdings" panose="05000000000000000000" pitchFamily="2" charset="2"/>
              <a:buChar char="Ø"/>
            </a:pPr>
            <a:r>
              <a:rPr lang="en-US" sz="2400" dirty="0" smtClean="0"/>
              <a:t>Reported higher quality discharge communication</a:t>
            </a:r>
          </a:p>
          <a:p>
            <a:pPr marL="342900" indent="-342900">
              <a:buFont typeface="Wingdings" panose="05000000000000000000" pitchFamily="2" charset="2"/>
              <a:buChar char="Ø"/>
            </a:pPr>
            <a:r>
              <a:rPr lang="en-US" sz="2400" dirty="0" smtClean="0"/>
              <a:t>Showed greater improvements in mental health</a:t>
            </a:r>
          </a:p>
          <a:p>
            <a:pPr marL="342900" indent="-342900">
              <a:buFont typeface="Wingdings" panose="05000000000000000000" pitchFamily="2" charset="2"/>
              <a:buChar char="Ø"/>
            </a:pPr>
            <a:r>
              <a:rPr lang="en-US" sz="2400" dirty="0" smtClean="0"/>
              <a:t>Showed greater improvements in patient activation</a:t>
            </a:r>
          </a:p>
          <a:p>
            <a:pPr marL="342900" indent="-342900">
              <a:buFont typeface="Wingdings" panose="05000000000000000000" pitchFamily="2" charset="2"/>
              <a:buChar char="Ø"/>
            </a:pPr>
            <a:r>
              <a:rPr lang="en-US" sz="2400" dirty="0" smtClean="0"/>
              <a:t>Less recurrent readmissions</a:t>
            </a:r>
            <a:endParaRPr lang="en-US" dirty="0" smtClean="0"/>
          </a:p>
          <a:p>
            <a:r>
              <a:rPr lang="en-US" sz="2400" dirty="0" smtClean="0"/>
              <a:t>However:</a:t>
            </a:r>
            <a:endParaRPr lang="en-US" sz="2400" dirty="0"/>
          </a:p>
          <a:p>
            <a:pPr marL="342900" indent="-342900">
              <a:buFont typeface="Wingdings" panose="05000000000000000000" pitchFamily="2" charset="2"/>
              <a:buChar char="Ø"/>
            </a:pPr>
            <a:r>
              <a:rPr lang="en-US" sz="2400" dirty="0" smtClean="0"/>
              <a:t>No significant differences in Physical </a:t>
            </a:r>
            <a:r>
              <a:rPr lang="en-US" sz="2400" dirty="0"/>
              <a:t>H</a:t>
            </a:r>
            <a:r>
              <a:rPr lang="en-US" sz="2400" dirty="0" smtClean="0"/>
              <a:t>ealth</a:t>
            </a:r>
          </a:p>
          <a:p>
            <a:pPr marL="342900" indent="-342900">
              <a:buFont typeface="Wingdings" panose="05000000000000000000" pitchFamily="2" charset="2"/>
              <a:buChar char="Ø"/>
            </a:pPr>
            <a:r>
              <a:rPr lang="en-US" sz="2400" dirty="0" smtClean="0"/>
              <a:t>No greater satisfaction with Medical Care </a:t>
            </a:r>
          </a:p>
          <a:p>
            <a:pPr marL="342900" indent="-342900">
              <a:buFont typeface="Wingdings" panose="05000000000000000000" pitchFamily="2" charset="2"/>
              <a:buChar char="Ø"/>
            </a:pPr>
            <a:r>
              <a:rPr lang="en-US" sz="2400" dirty="0" smtClean="0"/>
              <a:t>No improvements in Medication Adherence</a:t>
            </a:r>
          </a:p>
          <a:p>
            <a:endParaRPr lang="en-US" sz="2400" i="1" dirty="0" smtClean="0"/>
          </a:p>
          <a:p>
            <a:r>
              <a:rPr lang="en-US" sz="2400" b="1" i="1" dirty="0" smtClean="0"/>
              <a:t>Interdisciplinary team comprised of an appropriate mix of skills and expertize is essential!  </a:t>
            </a:r>
          </a:p>
          <a:p>
            <a:endParaRPr lang="en-US" sz="2400" dirty="0"/>
          </a:p>
        </p:txBody>
      </p:sp>
    </p:spTree>
    <p:extLst>
      <p:ext uri="{BB962C8B-B14F-4D97-AF65-F5344CB8AC3E}">
        <p14:creationId xmlns:p14="http://schemas.microsoft.com/office/powerpoint/2010/main" val="2240378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186743"/>
            <a:ext cx="10972801" cy="795528"/>
          </a:xfrm>
        </p:spPr>
        <p:txBody>
          <a:bodyPr/>
          <a:lstStyle/>
          <a:p>
            <a:r>
              <a:rPr lang="en-US" dirty="0" smtClean="0"/>
              <a:t>Next Steps</a:t>
            </a:r>
            <a:endParaRPr lang="en-US" dirty="0"/>
          </a:p>
        </p:txBody>
      </p:sp>
      <p:sp>
        <p:nvSpPr>
          <p:cNvPr id="3" name="Content Placeholder 2"/>
          <p:cNvSpPr>
            <a:spLocks noGrp="1"/>
          </p:cNvSpPr>
          <p:nvPr>
            <p:ph idx="1"/>
          </p:nvPr>
        </p:nvSpPr>
        <p:spPr>
          <a:xfrm>
            <a:off x="838199" y="747535"/>
            <a:ext cx="10515600" cy="5408566"/>
          </a:xfrm>
        </p:spPr>
        <p:txBody>
          <a:bodyPr>
            <a:normAutofit fontScale="85000" lnSpcReduction="20000"/>
          </a:bodyPr>
          <a:lstStyle/>
          <a:p>
            <a:endParaRPr lang="en-US" dirty="0"/>
          </a:p>
          <a:p>
            <a:pPr>
              <a:buFont typeface="Wingdings" panose="05000000000000000000" pitchFamily="2" charset="2"/>
              <a:buChar char="Ø"/>
            </a:pPr>
            <a:r>
              <a:rPr lang="en-US" sz="2400" b="1" dirty="0"/>
              <a:t>Collect data about the care coordination and care management workforce. </a:t>
            </a:r>
            <a:endParaRPr lang="en-US" sz="2400" b="1" dirty="0" smtClean="0"/>
          </a:p>
          <a:p>
            <a:pPr>
              <a:buFont typeface="Wingdings" panose="05000000000000000000" pitchFamily="2" charset="2"/>
              <a:buChar char="Ø"/>
            </a:pPr>
            <a:endParaRPr lang="en-US" sz="2400" dirty="0"/>
          </a:p>
          <a:p>
            <a:pPr>
              <a:buFont typeface="Wingdings" panose="05000000000000000000" pitchFamily="2" charset="2"/>
              <a:buChar char="Ø"/>
            </a:pPr>
            <a:r>
              <a:rPr lang="en-US" sz="2400" b="1" dirty="0" smtClean="0"/>
              <a:t>Require </a:t>
            </a:r>
            <a:r>
              <a:rPr lang="en-US" sz="2400" b="1" dirty="0"/>
              <a:t>all payers to support care coordination and care management. </a:t>
            </a:r>
            <a:endParaRPr lang="en-US" sz="2400" b="1" dirty="0" smtClean="0"/>
          </a:p>
          <a:p>
            <a:pPr>
              <a:buFont typeface="Wingdings" panose="05000000000000000000" pitchFamily="2" charset="2"/>
              <a:buChar char="Ø"/>
            </a:pPr>
            <a:endParaRPr lang="en-US" sz="2400" dirty="0"/>
          </a:p>
          <a:p>
            <a:pPr>
              <a:buFont typeface="Wingdings" panose="05000000000000000000" pitchFamily="2" charset="2"/>
              <a:buChar char="Ø"/>
            </a:pPr>
            <a:r>
              <a:rPr lang="en-US" sz="2400" b="1" dirty="0" smtClean="0"/>
              <a:t> </a:t>
            </a:r>
            <a:r>
              <a:rPr lang="en-US" sz="2400" b="1" dirty="0"/>
              <a:t>Ensure sufficient wages and benefits for care coordination and care management staff. </a:t>
            </a:r>
            <a:endParaRPr lang="en-US" sz="2400" dirty="0"/>
          </a:p>
          <a:p>
            <a:pPr lvl="2">
              <a:buFont typeface="Wingdings" panose="05000000000000000000" pitchFamily="2" charset="2"/>
              <a:buChar char="§"/>
            </a:pPr>
            <a:r>
              <a:rPr lang="en-US" sz="2400" dirty="0" smtClean="0"/>
              <a:t>Set </a:t>
            </a:r>
            <a:r>
              <a:rPr lang="en-US" sz="2400" dirty="0"/>
              <a:t>a wage floor for care and care management workers; </a:t>
            </a:r>
          </a:p>
          <a:p>
            <a:pPr lvl="2">
              <a:buFont typeface="Wingdings" panose="05000000000000000000" pitchFamily="2" charset="2"/>
              <a:buChar char="§"/>
            </a:pPr>
            <a:r>
              <a:rPr lang="en-US" sz="2400" dirty="0" smtClean="0"/>
              <a:t>Ensure </a:t>
            </a:r>
            <a:r>
              <a:rPr lang="en-US" sz="2400" dirty="0"/>
              <a:t>sufficient payment to meet compensation standards; and </a:t>
            </a:r>
          </a:p>
          <a:p>
            <a:pPr lvl="2">
              <a:buFont typeface="Wingdings" panose="05000000000000000000" pitchFamily="2" charset="2"/>
              <a:buChar char="§"/>
            </a:pPr>
            <a:r>
              <a:rPr lang="en-US" sz="2400" dirty="0" smtClean="0"/>
              <a:t>Ensure </a:t>
            </a:r>
            <a:r>
              <a:rPr lang="en-US" sz="2400" dirty="0"/>
              <a:t>health plans are incentivized to invest in the community-based sector and community-based providers are incentivized to invest in their frontline staff. </a:t>
            </a:r>
            <a:endParaRPr lang="en-US" sz="2400" dirty="0" smtClean="0"/>
          </a:p>
          <a:p>
            <a:pPr lvl="2">
              <a:buFont typeface="Wingdings" panose="05000000000000000000" pitchFamily="2" charset="2"/>
              <a:buChar char="§"/>
            </a:pPr>
            <a:endParaRPr lang="en-US" sz="2400" dirty="0"/>
          </a:p>
          <a:p>
            <a:pPr>
              <a:buFont typeface="Wingdings" panose="05000000000000000000" pitchFamily="2" charset="2"/>
              <a:buChar char="Ø"/>
            </a:pPr>
            <a:r>
              <a:rPr lang="en-US" sz="2400" b="1" dirty="0" smtClean="0"/>
              <a:t>Provide </a:t>
            </a:r>
            <a:r>
              <a:rPr lang="en-US" sz="2400" b="1" dirty="0"/>
              <a:t>ongoing support for the development of the care coordination and care management workforce. </a:t>
            </a:r>
            <a:endParaRPr lang="en-US" sz="2400" dirty="0"/>
          </a:p>
          <a:p>
            <a:pPr lvl="2">
              <a:buFont typeface="Wingdings" panose="05000000000000000000" pitchFamily="2" charset="2"/>
              <a:buChar char="§"/>
            </a:pPr>
            <a:r>
              <a:rPr lang="en-US" sz="2400" dirty="0" smtClean="0"/>
              <a:t>Develop </a:t>
            </a:r>
            <a:r>
              <a:rPr lang="en-US" sz="2400" dirty="0"/>
              <a:t>industry standards and certification programs; </a:t>
            </a:r>
          </a:p>
          <a:p>
            <a:pPr lvl="2">
              <a:buFont typeface="Wingdings" panose="05000000000000000000" pitchFamily="2" charset="2"/>
              <a:buChar char="§"/>
            </a:pPr>
            <a:r>
              <a:rPr lang="en-US" sz="2400" dirty="0" smtClean="0"/>
              <a:t>Fund </a:t>
            </a:r>
            <a:r>
              <a:rPr lang="en-US" sz="2400" dirty="0"/>
              <a:t>education and training initiatives that leverage economies of scale; </a:t>
            </a:r>
          </a:p>
          <a:p>
            <a:pPr lvl="2">
              <a:buFont typeface="Wingdings" panose="05000000000000000000" pitchFamily="2" charset="2"/>
              <a:buChar char="§"/>
            </a:pPr>
            <a:r>
              <a:rPr lang="en-US" sz="2400" dirty="0" smtClean="0"/>
              <a:t>Establish </a:t>
            </a:r>
            <a:r>
              <a:rPr lang="en-US" sz="2400" dirty="0"/>
              <a:t>care coordination and care management career ladders; and </a:t>
            </a:r>
            <a:endParaRPr lang="en-US" sz="2400" dirty="0" smtClean="0"/>
          </a:p>
          <a:p>
            <a:pPr lvl="2">
              <a:buFont typeface="Wingdings" panose="05000000000000000000" pitchFamily="2" charset="2"/>
              <a:buChar char="§"/>
            </a:pPr>
            <a:endParaRPr lang="en-US" sz="2400" dirty="0"/>
          </a:p>
          <a:p>
            <a:pPr>
              <a:buFont typeface="Wingdings" panose="05000000000000000000" pitchFamily="2" charset="2"/>
              <a:buChar char="Ø"/>
            </a:pPr>
            <a:r>
              <a:rPr lang="en-US" sz="2400" b="1" dirty="0"/>
              <a:t>Provide clinical supervision and support for unlicensed care coordination and care management staff. </a:t>
            </a:r>
          </a:p>
        </p:txBody>
      </p:sp>
    </p:spTree>
    <p:extLst>
      <p:ext uri="{BB962C8B-B14F-4D97-AF65-F5344CB8AC3E}">
        <p14:creationId xmlns:p14="http://schemas.microsoft.com/office/powerpoint/2010/main" val="7838613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stretch>
            <a:fillRect/>
          </a:stretch>
        </p:blipFill>
        <p:spPr>
          <a:xfrm>
            <a:off x="1300766" y="607319"/>
            <a:ext cx="9629775" cy="4625975"/>
          </a:xfrm>
          <a:prstGeom prst="rect">
            <a:avLst/>
          </a:prstGeom>
        </p:spPr>
      </p:pic>
      <p:sp>
        <p:nvSpPr>
          <p:cNvPr id="5" name="TextBox 4"/>
          <p:cNvSpPr txBox="1"/>
          <p:nvPr/>
        </p:nvSpPr>
        <p:spPr>
          <a:xfrm>
            <a:off x="755373" y="5605670"/>
            <a:ext cx="9961079" cy="923330"/>
          </a:xfrm>
          <a:prstGeom prst="rect">
            <a:avLst/>
          </a:prstGeom>
          <a:noFill/>
        </p:spPr>
        <p:txBody>
          <a:bodyPr wrap="square" rtlCol="0">
            <a:spAutoFit/>
          </a:bodyPr>
          <a:lstStyle/>
          <a:p>
            <a:endParaRPr lang="en-US" dirty="0"/>
          </a:p>
          <a:p>
            <a:r>
              <a:rPr lang="en-US" dirty="0" smtClean="0"/>
              <a:t>Source:  Who’s </a:t>
            </a:r>
            <a:r>
              <a:rPr lang="en-US" dirty="0"/>
              <a:t>Going to Care? Analysis and Recommendations for Building New York’s Care Coordination and Care Management </a:t>
            </a:r>
            <a:r>
              <a:rPr lang="en-US" dirty="0" smtClean="0"/>
              <a:t>Workforce (2015)</a:t>
            </a:r>
            <a:endParaRPr lang="en-US" dirty="0"/>
          </a:p>
        </p:txBody>
      </p:sp>
    </p:spTree>
    <p:extLst>
      <p:ext uri="{BB962C8B-B14F-4D97-AF65-F5344CB8AC3E}">
        <p14:creationId xmlns:p14="http://schemas.microsoft.com/office/powerpoint/2010/main" val="36609374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0CC9F67-4CE8-0B49-801A-9583F0A9C40A}"/>
              </a:ext>
            </a:extLst>
          </p:cNvPr>
          <p:cNvSpPr>
            <a:spLocks noGrp="1"/>
          </p:cNvSpPr>
          <p:nvPr>
            <p:ph type="title"/>
          </p:nvPr>
        </p:nvSpPr>
        <p:spPr/>
        <p:txBody>
          <a:bodyPr/>
          <a:lstStyle/>
          <a:p>
            <a:r>
              <a:rPr lang="en-US" dirty="0"/>
              <a:t>What is Value in Healthcare?</a:t>
            </a:r>
          </a:p>
        </p:txBody>
      </p:sp>
      <p:sp>
        <p:nvSpPr>
          <p:cNvPr id="3" name="Content Placeholder 2">
            <a:extLst>
              <a:ext uri="{FF2B5EF4-FFF2-40B4-BE49-F238E27FC236}">
                <a16:creationId xmlns:a16="http://schemas.microsoft.com/office/drawing/2014/main" xmlns="" id="{0B6EFD6B-30AF-F74B-B4A2-8565A7B6E774}"/>
              </a:ext>
            </a:extLst>
          </p:cNvPr>
          <p:cNvSpPr>
            <a:spLocks noGrp="1"/>
          </p:cNvSpPr>
          <p:nvPr>
            <p:ph idx="1"/>
          </p:nvPr>
        </p:nvSpPr>
        <p:spPr/>
        <p:txBody>
          <a:bodyPr/>
          <a:lstStyle/>
          <a:p>
            <a:pPr lvl="1"/>
            <a:r>
              <a:rPr lang="en-US" sz="2800" dirty="0"/>
              <a:t>Value= Quality divided by cost (Porter, 2010)</a:t>
            </a:r>
          </a:p>
          <a:p>
            <a:pPr marL="457200" lvl="1" indent="0">
              <a:buNone/>
            </a:pPr>
            <a:endParaRPr lang="en-US" sz="2800" dirty="0"/>
          </a:p>
          <a:p>
            <a:pPr lvl="1"/>
            <a:r>
              <a:rPr lang="en-US" sz="2800" dirty="0"/>
              <a:t>Ownership of value equation is mandate that engages nurses in examination of clinical practice and performance outcomes as well as cost and potential for revision of payment structures to improve affordability (Porter- O’Grady and Malloch, 2006)</a:t>
            </a:r>
          </a:p>
          <a:p>
            <a:pPr marL="457200" lvl="1" indent="0">
              <a:buNone/>
            </a:pPr>
            <a:endParaRPr lang="en-US" sz="2800" dirty="0"/>
          </a:p>
          <a:p>
            <a:pPr lvl="1"/>
            <a:r>
              <a:rPr lang="en-US" sz="2800" dirty="0"/>
              <a:t>The health outcomes achieved that </a:t>
            </a:r>
            <a:r>
              <a:rPr lang="en-US" sz="2800" b="1" dirty="0"/>
              <a:t>matter to patients </a:t>
            </a:r>
            <a:r>
              <a:rPr lang="en-US" sz="2800" dirty="0"/>
              <a:t>relative to the cost of achieving those outcomes (Lee and Porter, </a:t>
            </a:r>
            <a:r>
              <a:rPr lang="en-US" sz="2800" dirty="0" smtClean="0"/>
              <a:t>2013)</a:t>
            </a:r>
            <a:endParaRPr lang="en-US" sz="2800" i="1" dirty="0">
              <a:solidFill>
                <a:srgbClr val="53565A"/>
              </a:solidFill>
            </a:endParaRPr>
          </a:p>
          <a:p>
            <a:pPr lvl="1"/>
            <a:endParaRPr lang="en-US" sz="2800" dirty="0"/>
          </a:p>
          <a:p>
            <a:endParaRPr lang="en-US" dirty="0"/>
          </a:p>
        </p:txBody>
      </p:sp>
    </p:spTree>
    <p:extLst>
      <p:ext uri="{BB962C8B-B14F-4D97-AF65-F5344CB8AC3E}">
        <p14:creationId xmlns:p14="http://schemas.microsoft.com/office/powerpoint/2010/main" val="1622099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F417A22-AB20-D94C-BAA9-5E1C8C8830C1}"/>
              </a:ext>
            </a:extLst>
          </p:cNvPr>
          <p:cNvSpPr>
            <a:spLocks noGrp="1"/>
          </p:cNvSpPr>
          <p:nvPr>
            <p:ph type="title"/>
          </p:nvPr>
        </p:nvSpPr>
        <p:spPr/>
        <p:txBody>
          <a:bodyPr/>
          <a:lstStyle/>
          <a:p>
            <a:r>
              <a:rPr lang="en-US" dirty="0"/>
              <a:t>What is Value from Other Perspectives?</a:t>
            </a:r>
          </a:p>
        </p:txBody>
      </p:sp>
      <p:sp>
        <p:nvSpPr>
          <p:cNvPr id="3" name="Content Placeholder 2">
            <a:extLst>
              <a:ext uri="{FF2B5EF4-FFF2-40B4-BE49-F238E27FC236}">
                <a16:creationId xmlns:a16="http://schemas.microsoft.com/office/drawing/2014/main" xmlns="" id="{C78563D8-98A1-6547-B711-E93056A10090}"/>
              </a:ext>
            </a:extLst>
          </p:cNvPr>
          <p:cNvSpPr>
            <a:spLocks noGrp="1"/>
          </p:cNvSpPr>
          <p:nvPr>
            <p:ph idx="1"/>
          </p:nvPr>
        </p:nvSpPr>
        <p:spPr>
          <a:xfrm>
            <a:off x="609600" y="1358720"/>
            <a:ext cx="10972801" cy="4572000"/>
          </a:xfrm>
        </p:spPr>
        <p:txBody>
          <a:bodyPr>
            <a:normAutofit/>
          </a:bodyPr>
          <a:lstStyle/>
          <a:p>
            <a:r>
              <a:rPr lang="en-US" sz="2400" b="1" dirty="0"/>
              <a:t>Provider Perspective </a:t>
            </a:r>
          </a:p>
          <a:p>
            <a:pPr lvl="1"/>
            <a:r>
              <a:rPr lang="en-US" sz="2400" dirty="0"/>
              <a:t>Ability to deliver quality care to their patients in an efficient and effective manner with minimal burden</a:t>
            </a:r>
          </a:p>
          <a:p>
            <a:pPr lvl="1"/>
            <a:r>
              <a:rPr lang="en-US" sz="2400" dirty="0"/>
              <a:t>Ability to be paid reasonable rates for care provided</a:t>
            </a:r>
          </a:p>
          <a:p>
            <a:endParaRPr lang="en-US" sz="2400" b="1" dirty="0" smtClean="0"/>
          </a:p>
          <a:p>
            <a:r>
              <a:rPr lang="en-US" sz="2400" b="1" dirty="0" smtClean="0"/>
              <a:t>Nursing </a:t>
            </a:r>
            <a:r>
              <a:rPr lang="en-US" sz="2400" b="1" dirty="0"/>
              <a:t>Perspective</a:t>
            </a:r>
          </a:p>
          <a:p>
            <a:pPr lvl="1"/>
            <a:r>
              <a:rPr lang="en-US" sz="2400" dirty="0" smtClean="0"/>
              <a:t>Care that is holistic, </a:t>
            </a:r>
            <a:r>
              <a:rPr lang="en-US" sz="2400" dirty="0"/>
              <a:t>coordinated, science based, safe and cost effective (AONL, 2020)</a:t>
            </a:r>
          </a:p>
          <a:p>
            <a:endParaRPr lang="en-US" dirty="0" smtClean="0"/>
          </a:p>
          <a:p>
            <a:r>
              <a:rPr lang="en-US" sz="2400" b="1" dirty="0" smtClean="0"/>
              <a:t>Payer </a:t>
            </a:r>
            <a:r>
              <a:rPr lang="en-US" sz="2400" b="1" dirty="0"/>
              <a:t>Perspective </a:t>
            </a:r>
            <a:endParaRPr lang="en-US" sz="2400" dirty="0" smtClean="0"/>
          </a:p>
          <a:p>
            <a:pPr marL="342900" indent="-342900">
              <a:buFont typeface="Arial" panose="020B0604020202020204" pitchFamily="34" charset="0"/>
              <a:buChar char="•"/>
            </a:pPr>
            <a:r>
              <a:rPr lang="en-US" sz="2400" dirty="0" smtClean="0"/>
              <a:t>High </a:t>
            </a:r>
            <a:r>
              <a:rPr lang="en-US" sz="2400" dirty="0"/>
              <a:t>quality care and preventive services for the lowest cost! </a:t>
            </a:r>
          </a:p>
          <a:p>
            <a:pPr lvl="1"/>
            <a:endParaRPr lang="en-US" dirty="0"/>
          </a:p>
          <a:p>
            <a:endParaRPr lang="en-US" dirty="0"/>
          </a:p>
        </p:txBody>
      </p:sp>
    </p:spTree>
    <p:extLst>
      <p:ext uri="{BB962C8B-B14F-4D97-AF65-F5344CB8AC3E}">
        <p14:creationId xmlns:p14="http://schemas.microsoft.com/office/powerpoint/2010/main" val="1229995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Factors Impacting Health Outcomes</a:t>
            </a:r>
            <a:endParaRPr lang="en-US" dirty="0"/>
          </a:p>
        </p:txBody>
      </p:sp>
      <p:pic>
        <p:nvPicPr>
          <p:cNvPr id="4" name="Content Placeholder 3"/>
          <p:cNvPicPr>
            <a:picLocks noGrp="1" noChangeAspect="1"/>
          </p:cNvPicPr>
          <p:nvPr>
            <p:ph idx="1"/>
          </p:nvPr>
        </p:nvPicPr>
        <p:blipFill>
          <a:blip r:embed="rId2"/>
          <a:stretch>
            <a:fillRect/>
          </a:stretch>
        </p:blipFill>
        <p:spPr>
          <a:xfrm>
            <a:off x="2614411" y="2048669"/>
            <a:ext cx="6632620" cy="3905250"/>
          </a:xfrm>
          <a:prstGeom prst="rect">
            <a:avLst/>
          </a:prstGeom>
        </p:spPr>
      </p:pic>
    </p:spTree>
    <p:extLst>
      <p:ext uri="{BB962C8B-B14F-4D97-AF65-F5344CB8AC3E}">
        <p14:creationId xmlns:p14="http://schemas.microsoft.com/office/powerpoint/2010/main" val="22580878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Burden to Society is Significant</a:t>
            </a:r>
          </a:p>
        </p:txBody>
      </p:sp>
      <p:sp>
        <p:nvSpPr>
          <p:cNvPr id="3" name="Content Placeholder 2"/>
          <p:cNvSpPr>
            <a:spLocks noGrp="1"/>
          </p:cNvSpPr>
          <p:nvPr>
            <p:ph idx="1"/>
          </p:nvPr>
        </p:nvSpPr>
        <p:spPr/>
        <p:txBody>
          <a:bodyPr>
            <a:normAutofit/>
          </a:bodyPr>
          <a:lstStyle/>
          <a:p>
            <a:r>
              <a:rPr lang="en-US" sz="2400" dirty="0"/>
              <a:t>Healthy lives</a:t>
            </a:r>
          </a:p>
          <a:p>
            <a:r>
              <a:rPr lang="en-US" sz="2400" dirty="0"/>
              <a:t>Access to care</a:t>
            </a:r>
          </a:p>
          <a:p>
            <a:r>
              <a:rPr lang="en-US" sz="2400" dirty="0"/>
              <a:t>Health care quality</a:t>
            </a:r>
          </a:p>
          <a:p>
            <a:pPr>
              <a:defRPr/>
            </a:pPr>
            <a:r>
              <a:rPr lang="en-US" sz="2400" dirty="0"/>
              <a:t>Efficiency</a:t>
            </a:r>
          </a:p>
          <a:p>
            <a:pPr>
              <a:defRPr/>
            </a:pPr>
            <a:r>
              <a:rPr lang="en-US" sz="2400" dirty="0"/>
              <a:t>Equity</a:t>
            </a:r>
          </a:p>
          <a:p>
            <a:pPr>
              <a:defRPr/>
            </a:pPr>
            <a:r>
              <a:rPr lang="en-US" altLang="en-US" sz="2400" dirty="0">
                <a:solidFill>
                  <a:schemeClr val="dk1"/>
                </a:solidFill>
                <a:ea typeface="Calibri"/>
                <a:sym typeface="Calibri"/>
              </a:rPr>
              <a:t>Chronicity of Patient Populations</a:t>
            </a:r>
          </a:p>
          <a:p>
            <a:r>
              <a:rPr lang="en-US" altLang="en-US" sz="2400" dirty="0">
                <a:solidFill>
                  <a:schemeClr val="dk1"/>
                </a:solidFill>
                <a:ea typeface="Calibri"/>
                <a:sym typeface="Calibri"/>
              </a:rPr>
              <a:t>Social Needs Add Complexity</a:t>
            </a:r>
          </a:p>
          <a:p>
            <a:r>
              <a:rPr lang="en-US" altLang="en-US" sz="2400" dirty="0">
                <a:solidFill>
                  <a:schemeClr val="dk1"/>
                </a:solidFill>
                <a:ea typeface="Calibri"/>
                <a:sym typeface="Calibri"/>
              </a:rPr>
              <a:t>Social determinants Drive Outcomes</a:t>
            </a:r>
            <a:endParaRPr lang="en-US" sz="2400" dirty="0">
              <a:cs typeface="Arial" panose="020B0604020202020204" pitchFamily="34" charset="0"/>
            </a:endParaRPr>
          </a:p>
          <a:p>
            <a:endParaRPr lang="en-US" dirty="0"/>
          </a:p>
        </p:txBody>
      </p:sp>
    </p:spTree>
    <p:extLst>
      <p:ext uri="{BB962C8B-B14F-4D97-AF65-F5344CB8AC3E}">
        <p14:creationId xmlns:p14="http://schemas.microsoft.com/office/powerpoint/2010/main" val="15527404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A3A8B0B0-AC36-DF4C-A9C5-8995BB7BE8D6}"/>
              </a:ext>
            </a:extLst>
          </p:cNvPr>
          <p:cNvPicPr>
            <a:picLocks noChangeAspect="1"/>
          </p:cNvPicPr>
          <p:nvPr/>
        </p:nvPicPr>
        <p:blipFill>
          <a:blip r:embed="rId3"/>
          <a:stretch>
            <a:fillRect/>
          </a:stretch>
        </p:blipFill>
        <p:spPr>
          <a:xfrm>
            <a:off x="0" y="0"/>
            <a:ext cx="7197505" cy="6858000"/>
          </a:xfrm>
          <a:prstGeom prst="rect">
            <a:avLst/>
          </a:prstGeom>
        </p:spPr>
      </p:pic>
      <p:pic>
        <p:nvPicPr>
          <p:cNvPr id="24" name="Picture 23">
            <a:extLst>
              <a:ext uri="{FF2B5EF4-FFF2-40B4-BE49-F238E27FC236}">
                <a16:creationId xmlns:a16="http://schemas.microsoft.com/office/drawing/2014/main" xmlns="" id="{6A017841-5CC5-6944-99B8-69C3DDCA4506}"/>
              </a:ext>
            </a:extLst>
          </p:cNvPr>
          <p:cNvPicPr>
            <a:picLocks noChangeAspect="1"/>
          </p:cNvPicPr>
          <p:nvPr/>
        </p:nvPicPr>
        <p:blipFill>
          <a:blip r:embed="rId4"/>
          <a:stretch>
            <a:fillRect/>
          </a:stretch>
        </p:blipFill>
        <p:spPr>
          <a:xfrm>
            <a:off x="5956300" y="2273300"/>
            <a:ext cx="6235700" cy="2679700"/>
          </a:xfrm>
          <a:prstGeom prst="rect">
            <a:avLst/>
          </a:prstGeom>
        </p:spPr>
      </p:pic>
      <p:sp>
        <p:nvSpPr>
          <p:cNvPr id="25" name="TextBox 24">
            <a:extLst>
              <a:ext uri="{FF2B5EF4-FFF2-40B4-BE49-F238E27FC236}">
                <a16:creationId xmlns:a16="http://schemas.microsoft.com/office/drawing/2014/main" xmlns="" id="{B1B03404-8967-5B45-BEF9-AC1F2A6C46DC}"/>
              </a:ext>
            </a:extLst>
          </p:cNvPr>
          <p:cNvSpPr txBox="1"/>
          <p:nvPr/>
        </p:nvSpPr>
        <p:spPr>
          <a:xfrm>
            <a:off x="6959600" y="596900"/>
            <a:ext cx="4737099" cy="830997"/>
          </a:xfrm>
          <a:prstGeom prst="rect">
            <a:avLst/>
          </a:prstGeom>
          <a:noFill/>
        </p:spPr>
        <p:txBody>
          <a:bodyPr wrap="square" rtlCol="0">
            <a:spAutoFit/>
          </a:bodyPr>
          <a:lstStyle/>
          <a:p>
            <a:r>
              <a:rPr lang="en-US" sz="2400" dirty="0"/>
              <a:t>What is Population Health, According to the AHA?</a:t>
            </a:r>
          </a:p>
        </p:txBody>
      </p:sp>
    </p:spTree>
    <p:extLst>
      <p:ext uri="{BB962C8B-B14F-4D97-AF65-F5344CB8AC3E}">
        <p14:creationId xmlns:p14="http://schemas.microsoft.com/office/powerpoint/2010/main" val="2849806117"/>
      </p:ext>
    </p:extLst>
  </p:cSld>
  <p:clrMapOvr>
    <a:masterClrMapping/>
  </p:clrMapOvr>
  <p:timing>
    <p:tnLst>
      <p:par>
        <p:cTn id="1" dur="indefinite" restart="never" nodeType="tmRoot"/>
      </p:par>
    </p:tnLst>
  </p:timing>
</p:sld>
</file>

<file path=ppt/theme/theme1.xml><?xml version="1.0" encoding="utf-8"?>
<a:theme xmlns:a="http://schemas.openxmlformats.org/drawingml/2006/main" name="nwh_ppt_blue_16x9_160125">
  <a:themeElements>
    <a:clrScheme name="nwh">
      <a:dk1>
        <a:srgbClr val="53565A"/>
      </a:dk1>
      <a:lt1>
        <a:srgbClr val="FFFFFF"/>
      </a:lt1>
      <a:dk2>
        <a:srgbClr val="009ADF"/>
      </a:dk2>
      <a:lt2>
        <a:srgbClr val="FFFFFF"/>
      </a:lt2>
      <a:accent1>
        <a:srgbClr val="003CA5"/>
      </a:accent1>
      <a:accent2>
        <a:srgbClr val="6DC3DF"/>
      </a:accent2>
      <a:accent3>
        <a:srgbClr val="3DAD2C"/>
      </a:accent3>
      <a:accent4>
        <a:srgbClr val="9E29B5"/>
      </a:accent4>
      <a:accent5>
        <a:srgbClr val="9494D1"/>
      </a:accent5>
      <a:accent6>
        <a:srgbClr val="FF681E"/>
      </a:accent6>
      <a:hlink>
        <a:srgbClr val="003CA5"/>
      </a:hlink>
      <a:folHlink>
        <a:srgbClr val="E33D2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Template</Template>
  <TotalTime>1534</TotalTime>
  <Words>3006</Words>
  <Application>Microsoft Office PowerPoint</Application>
  <PresentationFormat>Widescreen</PresentationFormat>
  <Paragraphs>434</Paragraphs>
  <Slides>47</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47</vt:i4>
      </vt:variant>
    </vt:vector>
  </HeadingPairs>
  <TitlesOfParts>
    <vt:vector size="52" baseType="lpstr">
      <vt:lpstr>Arial</vt:lpstr>
      <vt:lpstr>Arial Narrow</vt:lpstr>
      <vt:lpstr>Calibri</vt:lpstr>
      <vt:lpstr>Wingdings</vt:lpstr>
      <vt:lpstr>nwh_ppt_blue_16x9_160125</vt:lpstr>
      <vt:lpstr>Emerging Roles within Care Coordination</vt:lpstr>
      <vt:lpstr>Overview and Objectives</vt:lpstr>
      <vt:lpstr>Objectives</vt:lpstr>
      <vt:lpstr>Driving Forces and Market Demand</vt:lpstr>
      <vt:lpstr>What is Value in Healthcare?</vt:lpstr>
      <vt:lpstr>What is Value from Other Perspectives?</vt:lpstr>
      <vt:lpstr>Factors Impacting Health Outcomes</vt:lpstr>
      <vt:lpstr>The Burden to Society is Significant</vt:lpstr>
      <vt:lpstr>PowerPoint Presentation</vt:lpstr>
      <vt:lpstr>National Prevention Strategy</vt:lpstr>
      <vt:lpstr>PowerPoint Presentation</vt:lpstr>
      <vt:lpstr>4 Categories of New Payment Structures </vt:lpstr>
      <vt:lpstr>Sustainable Opportunity Improve Patient Care</vt:lpstr>
      <vt:lpstr>Third-Party Disrupters</vt:lpstr>
      <vt:lpstr>Shift in Care Delivery Underway</vt:lpstr>
      <vt:lpstr>Findings and Recommendations</vt:lpstr>
      <vt:lpstr>Emerging Roles - Key Areas of Consideration</vt:lpstr>
      <vt:lpstr>Aging Workforce and Pipeline</vt:lpstr>
      <vt:lpstr>Aging Workforce</vt:lpstr>
      <vt:lpstr>Competency and Credentialing</vt:lpstr>
      <vt:lpstr>Titles and Competency</vt:lpstr>
      <vt:lpstr>Care Coordination Components and Practices</vt:lpstr>
      <vt:lpstr>Commonalities  Across Models</vt:lpstr>
      <vt:lpstr>Oversight and Supervision</vt:lpstr>
      <vt:lpstr>Effective Care Coordination Interventions</vt:lpstr>
      <vt:lpstr>Interdisciplinary Team Structure</vt:lpstr>
      <vt:lpstr>Characteristics of an effective interdisciplinary team</vt:lpstr>
      <vt:lpstr>Documentation</vt:lpstr>
      <vt:lpstr>PowerPoint Presentation</vt:lpstr>
      <vt:lpstr>Regulatory Standards</vt:lpstr>
      <vt:lpstr>PowerPoint Presentation</vt:lpstr>
      <vt:lpstr>Care Coordination Leadership </vt:lpstr>
      <vt:lpstr>Policies and Procedures – Development </vt:lpstr>
      <vt:lpstr>Education and Training</vt:lpstr>
      <vt:lpstr>Data and Analytics</vt:lpstr>
      <vt:lpstr>Clinical Informatics</vt:lpstr>
      <vt:lpstr>TECHNOLOGICAL  INITIATIVES</vt:lpstr>
      <vt:lpstr>PowerPoint Presentation</vt:lpstr>
      <vt:lpstr>Quality Improvement and Safety Nursing Expertise</vt:lpstr>
      <vt:lpstr>Telehealth</vt:lpstr>
      <vt:lpstr>Marketing and “Sales”</vt:lpstr>
      <vt:lpstr>Research and Publications</vt:lpstr>
      <vt:lpstr>Community Health Worker Role</vt:lpstr>
      <vt:lpstr>IMPaCT Model – Individualized Management for Patient-Centered Targets</vt:lpstr>
      <vt:lpstr>IMPaCT Model Outcomes</vt:lpstr>
      <vt:lpstr>Next Steps</vt:lpstr>
      <vt:lpstr>PowerPoint Presentation</vt:lpstr>
    </vt:vector>
  </TitlesOfParts>
  <Company>Northwell Health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Emerging Roles within Care Coordination</dc:title>
  <dc:creator>Randazzo, Geralyn</dc:creator>
  <cp:lastModifiedBy>Randazzo, Geralyn</cp:lastModifiedBy>
  <cp:revision>46</cp:revision>
  <dcterms:created xsi:type="dcterms:W3CDTF">2020-02-09T15:10:10Z</dcterms:created>
  <dcterms:modified xsi:type="dcterms:W3CDTF">2020-03-03T15:13:16Z</dcterms:modified>
</cp:coreProperties>
</file>